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74" r:id="rId3"/>
  </p:sldMasterIdLst>
  <p:notesMasterIdLst>
    <p:notesMasterId r:id="rId53"/>
  </p:notesMasterIdLst>
  <p:handoutMasterIdLst>
    <p:handoutMasterId r:id="rId54"/>
  </p:handoutMasterIdLst>
  <p:sldIdLst>
    <p:sldId id="256" r:id="rId4"/>
    <p:sldId id="299" r:id="rId5"/>
    <p:sldId id="333" r:id="rId6"/>
    <p:sldId id="297" r:id="rId7"/>
    <p:sldId id="298" r:id="rId8"/>
    <p:sldId id="305" r:id="rId9"/>
    <p:sldId id="307" r:id="rId10"/>
    <p:sldId id="308" r:id="rId11"/>
    <p:sldId id="259" r:id="rId12"/>
    <p:sldId id="322" r:id="rId13"/>
    <p:sldId id="310" r:id="rId14"/>
    <p:sldId id="311" r:id="rId15"/>
    <p:sldId id="312" r:id="rId16"/>
    <p:sldId id="304" r:id="rId17"/>
    <p:sldId id="303" r:id="rId18"/>
    <p:sldId id="302" r:id="rId19"/>
    <p:sldId id="301" r:id="rId20"/>
    <p:sldId id="300" r:id="rId21"/>
    <p:sldId id="306" r:id="rId22"/>
    <p:sldId id="275" r:id="rId23"/>
    <p:sldId id="260" r:id="rId24"/>
    <p:sldId id="262" r:id="rId25"/>
    <p:sldId id="314" r:id="rId26"/>
    <p:sldId id="315" r:id="rId27"/>
    <p:sldId id="263" r:id="rId28"/>
    <p:sldId id="313" r:id="rId29"/>
    <p:sldId id="264" r:id="rId30"/>
    <p:sldId id="266" r:id="rId31"/>
    <p:sldId id="329" r:id="rId32"/>
    <p:sldId id="327" r:id="rId33"/>
    <p:sldId id="269" r:id="rId34"/>
    <p:sldId id="270" r:id="rId35"/>
    <p:sldId id="271" r:id="rId36"/>
    <p:sldId id="273" r:id="rId37"/>
    <p:sldId id="330" r:id="rId38"/>
    <p:sldId id="316" r:id="rId39"/>
    <p:sldId id="331" r:id="rId40"/>
    <p:sldId id="317" r:id="rId41"/>
    <p:sldId id="318" r:id="rId42"/>
    <p:sldId id="319" r:id="rId43"/>
    <p:sldId id="320" r:id="rId44"/>
    <p:sldId id="332" r:id="rId45"/>
    <p:sldId id="321" r:id="rId46"/>
    <p:sldId id="337" r:id="rId47"/>
    <p:sldId id="324" r:id="rId48"/>
    <p:sldId id="325" r:id="rId49"/>
    <p:sldId id="326" r:id="rId50"/>
    <p:sldId id="335" r:id="rId51"/>
    <p:sldId id="334" r:id="rId5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71" autoAdjust="0"/>
  </p:normalViewPr>
  <p:slideViewPr>
    <p:cSldViewPr>
      <p:cViewPr varScale="1">
        <p:scale>
          <a:sx n="107" d="100"/>
          <a:sy n="107" d="100"/>
        </p:scale>
        <p:origin x="-1098" y="-84"/>
      </p:cViewPr>
      <p:guideLst>
        <p:guide orient="horz" pos="2160"/>
        <p:guide pos="2880"/>
      </p:guideLst>
    </p:cSldViewPr>
  </p:slideViewPr>
  <p:notesTextViewPr>
    <p:cViewPr>
      <p:scale>
        <a:sx n="1" d="1"/>
        <a:sy n="1" d="1"/>
      </p:scale>
      <p:origin x="0" y="0"/>
    </p:cViewPr>
  </p:notesTextViewPr>
  <p:sorterViewPr>
    <p:cViewPr>
      <p:scale>
        <a:sx n="100" d="100"/>
        <a:sy n="100" d="100"/>
      </p:scale>
      <p:origin x="0" y="9648"/>
    </p:cViewPr>
  </p:sorterViewPr>
  <p:notesViewPr>
    <p:cSldViewPr>
      <p:cViewPr varScale="1">
        <p:scale>
          <a:sx n="56" d="100"/>
          <a:sy n="56" d="100"/>
        </p:scale>
        <p:origin x="-2826"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6F3F334F-78EB-4356-82BD-D53BC24627EE}" type="datetimeFigureOut">
              <a:rPr lang="en-US" smtClean="0"/>
              <a:t>12/7/2012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F84E88F0-F29B-4A0C-AC07-2CC924A3B036}" type="slidenum">
              <a:rPr lang="en-US" smtClean="0"/>
              <a:t>‹#›</a:t>
            </a:fld>
            <a:endParaRPr lang="en-US"/>
          </a:p>
        </p:txBody>
      </p:sp>
    </p:spTree>
    <p:extLst>
      <p:ext uri="{BB962C8B-B14F-4D97-AF65-F5344CB8AC3E}">
        <p14:creationId xmlns:p14="http://schemas.microsoft.com/office/powerpoint/2010/main" val="2812312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EA11870-9FC0-42FB-A675-376EA8459A7C}" type="datetimeFigureOut">
              <a:rPr lang="en-US" smtClean="0"/>
              <a:t>12/7/2012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1084278-974A-4B8A-883F-DCD0C81B74CF}" type="slidenum">
              <a:rPr lang="en-US" smtClean="0"/>
              <a:t>‹#›</a:t>
            </a:fld>
            <a:endParaRPr lang="en-US"/>
          </a:p>
        </p:txBody>
      </p:sp>
    </p:spTree>
    <p:extLst>
      <p:ext uri="{BB962C8B-B14F-4D97-AF65-F5344CB8AC3E}">
        <p14:creationId xmlns:p14="http://schemas.microsoft.com/office/powerpoint/2010/main" val="3708815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084278-974A-4B8A-883F-DCD0C81B74CF}" type="slidenum">
              <a:rPr lang="en-US" smtClean="0"/>
              <a:t>1</a:t>
            </a:fld>
            <a:endParaRPr lang="en-US"/>
          </a:p>
        </p:txBody>
      </p:sp>
    </p:spTree>
    <p:extLst>
      <p:ext uri="{BB962C8B-B14F-4D97-AF65-F5344CB8AC3E}">
        <p14:creationId xmlns:p14="http://schemas.microsoft.com/office/powerpoint/2010/main" val="3434806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843EC75-008F-4E41-B712-8DDFFF0DB5DD}" type="datetimeFigureOut">
              <a:rPr lang="en-US" smtClean="0"/>
              <a:t>12/7/2012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127F69-8F42-4A67-B6DF-CDD5949B6F8D}" type="slidenum">
              <a:rPr lang="en-US" smtClean="0"/>
              <a:t>‹#›</a:t>
            </a:fld>
            <a:endParaRPr lang="en-US"/>
          </a:p>
        </p:txBody>
      </p:sp>
    </p:spTree>
    <p:extLst>
      <p:ext uri="{BB962C8B-B14F-4D97-AF65-F5344CB8AC3E}">
        <p14:creationId xmlns:p14="http://schemas.microsoft.com/office/powerpoint/2010/main" val="3953775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43EC75-008F-4E41-B712-8DDFFF0DB5DD}" type="datetimeFigureOut">
              <a:rPr lang="en-US" smtClean="0"/>
              <a:t>12/7/2012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127F69-8F42-4A67-B6DF-CDD5949B6F8D}" type="slidenum">
              <a:rPr lang="en-US" smtClean="0"/>
              <a:t>‹#›</a:t>
            </a:fld>
            <a:endParaRPr lang="en-US"/>
          </a:p>
        </p:txBody>
      </p:sp>
    </p:spTree>
    <p:extLst>
      <p:ext uri="{BB962C8B-B14F-4D97-AF65-F5344CB8AC3E}">
        <p14:creationId xmlns:p14="http://schemas.microsoft.com/office/powerpoint/2010/main" val="892808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43EC75-008F-4E41-B712-8DDFFF0DB5DD}" type="datetimeFigureOut">
              <a:rPr lang="en-US" smtClean="0"/>
              <a:t>12/7/2012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127F69-8F42-4A67-B6DF-CDD5949B6F8D}" type="slidenum">
              <a:rPr lang="en-US" smtClean="0"/>
              <a:t>‹#›</a:t>
            </a:fld>
            <a:endParaRPr lang="en-US"/>
          </a:p>
        </p:txBody>
      </p:sp>
    </p:spTree>
    <p:extLst>
      <p:ext uri="{BB962C8B-B14F-4D97-AF65-F5344CB8AC3E}">
        <p14:creationId xmlns:p14="http://schemas.microsoft.com/office/powerpoint/2010/main" val="35449881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43EC75-008F-4E41-B712-8DDFFF0DB5DD}" type="datetimeFigureOut">
              <a:rPr lang="en-US" smtClean="0"/>
              <a:t>12/7/2012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127F69-8F42-4A67-B6DF-CDD5949B6F8D}" type="slidenum">
              <a:rPr lang="en-US" smtClean="0"/>
              <a:t>‹#›</a:t>
            </a:fld>
            <a:endParaRPr lang="en-US"/>
          </a:p>
        </p:txBody>
      </p:sp>
    </p:spTree>
    <p:extLst>
      <p:ext uri="{BB962C8B-B14F-4D97-AF65-F5344CB8AC3E}">
        <p14:creationId xmlns:p14="http://schemas.microsoft.com/office/powerpoint/2010/main" val="741089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43EC75-008F-4E41-B712-8DDFFF0DB5DD}" type="datetimeFigureOut">
              <a:rPr lang="en-US" smtClean="0"/>
              <a:t>12/7/2012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127F69-8F42-4A67-B6DF-CDD5949B6F8D}" type="slidenum">
              <a:rPr lang="en-US" smtClean="0"/>
              <a:t>‹#›</a:t>
            </a:fld>
            <a:endParaRPr lang="en-US"/>
          </a:p>
        </p:txBody>
      </p:sp>
    </p:spTree>
    <p:extLst>
      <p:ext uri="{BB962C8B-B14F-4D97-AF65-F5344CB8AC3E}">
        <p14:creationId xmlns:p14="http://schemas.microsoft.com/office/powerpoint/2010/main" val="34147404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9D5755B-F9E4-436B-B713-0EECDBB32B60}" type="datetimeFigureOut">
              <a:rPr lang="en-US" smtClean="0"/>
              <a:t>12/7/2012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FD0F81-4709-41AA-81B8-2F5B9EB58ADC}" type="slidenum">
              <a:rPr lang="en-US" smtClean="0"/>
              <a:t>‹#›</a:t>
            </a:fld>
            <a:endParaRPr lang="en-US"/>
          </a:p>
        </p:txBody>
      </p:sp>
    </p:spTree>
    <p:extLst>
      <p:ext uri="{BB962C8B-B14F-4D97-AF65-F5344CB8AC3E}">
        <p14:creationId xmlns:p14="http://schemas.microsoft.com/office/powerpoint/2010/main" val="7430335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D5755B-F9E4-436B-B713-0EECDBB32B60}" type="datetimeFigureOut">
              <a:rPr lang="en-US" smtClean="0"/>
              <a:t>12/7/2012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FD0F81-4709-41AA-81B8-2F5B9EB58ADC}" type="slidenum">
              <a:rPr lang="en-US" smtClean="0"/>
              <a:t>‹#›</a:t>
            </a:fld>
            <a:endParaRPr lang="en-US"/>
          </a:p>
        </p:txBody>
      </p:sp>
    </p:spTree>
    <p:extLst>
      <p:ext uri="{BB962C8B-B14F-4D97-AF65-F5344CB8AC3E}">
        <p14:creationId xmlns:p14="http://schemas.microsoft.com/office/powerpoint/2010/main" val="246296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D5755B-F9E4-436B-B713-0EECDBB32B60}" type="datetimeFigureOut">
              <a:rPr lang="en-US" smtClean="0"/>
              <a:t>12/7/2012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FD0F81-4709-41AA-81B8-2F5B9EB58ADC}" type="slidenum">
              <a:rPr lang="en-US" smtClean="0"/>
              <a:t>‹#›</a:t>
            </a:fld>
            <a:endParaRPr lang="en-US"/>
          </a:p>
        </p:txBody>
      </p:sp>
    </p:spTree>
    <p:extLst>
      <p:ext uri="{BB962C8B-B14F-4D97-AF65-F5344CB8AC3E}">
        <p14:creationId xmlns:p14="http://schemas.microsoft.com/office/powerpoint/2010/main" val="12756172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9D5755B-F9E4-436B-B713-0EECDBB32B60}" type="datetimeFigureOut">
              <a:rPr lang="en-US" smtClean="0"/>
              <a:t>12/7/2012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FD0F81-4709-41AA-81B8-2F5B9EB58ADC}" type="slidenum">
              <a:rPr lang="en-US" smtClean="0"/>
              <a:t>‹#›</a:t>
            </a:fld>
            <a:endParaRPr lang="en-US"/>
          </a:p>
        </p:txBody>
      </p:sp>
    </p:spTree>
    <p:extLst>
      <p:ext uri="{BB962C8B-B14F-4D97-AF65-F5344CB8AC3E}">
        <p14:creationId xmlns:p14="http://schemas.microsoft.com/office/powerpoint/2010/main" val="40848472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9D5755B-F9E4-436B-B713-0EECDBB32B60}" type="datetimeFigureOut">
              <a:rPr lang="en-US" smtClean="0"/>
              <a:t>12/7/2012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FD0F81-4709-41AA-81B8-2F5B9EB58ADC}" type="slidenum">
              <a:rPr lang="en-US" smtClean="0"/>
              <a:t>‹#›</a:t>
            </a:fld>
            <a:endParaRPr lang="en-US"/>
          </a:p>
        </p:txBody>
      </p:sp>
    </p:spTree>
    <p:extLst>
      <p:ext uri="{BB962C8B-B14F-4D97-AF65-F5344CB8AC3E}">
        <p14:creationId xmlns:p14="http://schemas.microsoft.com/office/powerpoint/2010/main" val="15941452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9D5755B-F9E4-436B-B713-0EECDBB32B60}" type="datetimeFigureOut">
              <a:rPr lang="en-US" smtClean="0"/>
              <a:t>12/7/2012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FD0F81-4709-41AA-81B8-2F5B9EB58ADC}" type="slidenum">
              <a:rPr lang="en-US" smtClean="0"/>
              <a:t>‹#›</a:t>
            </a:fld>
            <a:endParaRPr lang="en-US"/>
          </a:p>
        </p:txBody>
      </p:sp>
    </p:spTree>
    <p:extLst>
      <p:ext uri="{BB962C8B-B14F-4D97-AF65-F5344CB8AC3E}">
        <p14:creationId xmlns:p14="http://schemas.microsoft.com/office/powerpoint/2010/main" val="3031295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43EC75-008F-4E41-B712-8DDFFF0DB5DD}" type="datetimeFigureOut">
              <a:rPr lang="en-US" smtClean="0"/>
              <a:t>12/7/2012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127F69-8F42-4A67-B6DF-CDD5949B6F8D}" type="slidenum">
              <a:rPr lang="en-US" smtClean="0"/>
              <a:t>‹#›</a:t>
            </a:fld>
            <a:endParaRPr lang="en-US"/>
          </a:p>
        </p:txBody>
      </p:sp>
    </p:spTree>
    <p:extLst>
      <p:ext uri="{BB962C8B-B14F-4D97-AF65-F5344CB8AC3E}">
        <p14:creationId xmlns:p14="http://schemas.microsoft.com/office/powerpoint/2010/main" val="2581529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D5755B-F9E4-436B-B713-0EECDBB32B60}" type="datetimeFigureOut">
              <a:rPr lang="en-US" smtClean="0"/>
              <a:t>12/7/2012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FD0F81-4709-41AA-81B8-2F5B9EB58ADC}" type="slidenum">
              <a:rPr lang="en-US" smtClean="0"/>
              <a:t>‹#›</a:t>
            </a:fld>
            <a:endParaRPr lang="en-US"/>
          </a:p>
        </p:txBody>
      </p:sp>
    </p:spTree>
    <p:extLst>
      <p:ext uri="{BB962C8B-B14F-4D97-AF65-F5344CB8AC3E}">
        <p14:creationId xmlns:p14="http://schemas.microsoft.com/office/powerpoint/2010/main" val="20234737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D5755B-F9E4-436B-B713-0EECDBB32B60}" type="datetimeFigureOut">
              <a:rPr lang="en-US" smtClean="0"/>
              <a:t>12/7/2012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FD0F81-4709-41AA-81B8-2F5B9EB58ADC}" type="slidenum">
              <a:rPr lang="en-US" smtClean="0"/>
              <a:t>‹#›</a:t>
            </a:fld>
            <a:endParaRPr lang="en-US"/>
          </a:p>
        </p:txBody>
      </p:sp>
    </p:spTree>
    <p:extLst>
      <p:ext uri="{BB962C8B-B14F-4D97-AF65-F5344CB8AC3E}">
        <p14:creationId xmlns:p14="http://schemas.microsoft.com/office/powerpoint/2010/main" val="17065152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D5755B-F9E4-436B-B713-0EECDBB32B60}" type="datetimeFigureOut">
              <a:rPr lang="en-US" smtClean="0"/>
              <a:t>12/7/2012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FD0F81-4709-41AA-81B8-2F5B9EB58ADC}" type="slidenum">
              <a:rPr lang="en-US" smtClean="0"/>
              <a:t>‹#›</a:t>
            </a:fld>
            <a:endParaRPr lang="en-US"/>
          </a:p>
        </p:txBody>
      </p:sp>
    </p:spTree>
    <p:extLst>
      <p:ext uri="{BB962C8B-B14F-4D97-AF65-F5344CB8AC3E}">
        <p14:creationId xmlns:p14="http://schemas.microsoft.com/office/powerpoint/2010/main" val="895317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D5755B-F9E4-436B-B713-0EECDBB32B60}" type="datetimeFigureOut">
              <a:rPr lang="en-US" smtClean="0"/>
              <a:t>12/7/2012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FD0F81-4709-41AA-81B8-2F5B9EB58ADC}" type="slidenum">
              <a:rPr lang="en-US" smtClean="0"/>
              <a:t>‹#›</a:t>
            </a:fld>
            <a:endParaRPr lang="en-US"/>
          </a:p>
        </p:txBody>
      </p:sp>
    </p:spTree>
    <p:extLst>
      <p:ext uri="{BB962C8B-B14F-4D97-AF65-F5344CB8AC3E}">
        <p14:creationId xmlns:p14="http://schemas.microsoft.com/office/powerpoint/2010/main" val="10139643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D5755B-F9E4-436B-B713-0EECDBB32B60}" type="datetimeFigureOut">
              <a:rPr lang="en-US" smtClean="0"/>
              <a:t>12/7/2012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FD0F81-4709-41AA-81B8-2F5B9EB58ADC}" type="slidenum">
              <a:rPr lang="en-US" smtClean="0"/>
              <a:t>‹#›</a:t>
            </a:fld>
            <a:endParaRPr lang="en-US"/>
          </a:p>
        </p:txBody>
      </p:sp>
    </p:spTree>
    <p:extLst>
      <p:ext uri="{BB962C8B-B14F-4D97-AF65-F5344CB8AC3E}">
        <p14:creationId xmlns:p14="http://schemas.microsoft.com/office/powerpoint/2010/main" val="34960275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E51C77-70F8-4A95-9769-21429E881320}" type="datetimeFigureOut">
              <a:rPr lang="en-US" smtClean="0"/>
              <a:t>12/7/2012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AC52B-22B1-4710-91F0-047980224AAF}" type="slidenum">
              <a:rPr lang="en-US" smtClean="0"/>
              <a:t>‹#›</a:t>
            </a:fld>
            <a:endParaRPr lang="en-US"/>
          </a:p>
        </p:txBody>
      </p:sp>
    </p:spTree>
    <p:extLst>
      <p:ext uri="{BB962C8B-B14F-4D97-AF65-F5344CB8AC3E}">
        <p14:creationId xmlns:p14="http://schemas.microsoft.com/office/powerpoint/2010/main" val="24494385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E51C77-70F8-4A95-9769-21429E881320}" type="datetimeFigureOut">
              <a:rPr lang="en-US" smtClean="0"/>
              <a:t>12/7/2012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AC52B-22B1-4710-91F0-047980224AAF}" type="slidenum">
              <a:rPr lang="en-US" smtClean="0"/>
              <a:t>‹#›</a:t>
            </a:fld>
            <a:endParaRPr lang="en-US"/>
          </a:p>
        </p:txBody>
      </p:sp>
    </p:spTree>
    <p:extLst>
      <p:ext uri="{BB962C8B-B14F-4D97-AF65-F5344CB8AC3E}">
        <p14:creationId xmlns:p14="http://schemas.microsoft.com/office/powerpoint/2010/main" val="8870270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E51C77-70F8-4A95-9769-21429E881320}" type="datetimeFigureOut">
              <a:rPr lang="en-US" smtClean="0"/>
              <a:t>12/7/2012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AC52B-22B1-4710-91F0-047980224AAF}" type="slidenum">
              <a:rPr lang="en-US" smtClean="0"/>
              <a:t>‹#›</a:t>
            </a:fld>
            <a:endParaRPr lang="en-US"/>
          </a:p>
        </p:txBody>
      </p:sp>
    </p:spTree>
    <p:extLst>
      <p:ext uri="{BB962C8B-B14F-4D97-AF65-F5344CB8AC3E}">
        <p14:creationId xmlns:p14="http://schemas.microsoft.com/office/powerpoint/2010/main" val="6794230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E51C77-70F8-4A95-9769-21429E881320}" type="datetimeFigureOut">
              <a:rPr lang="en-US" smtClean="0"/>
              <a:t>12/7/2012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AC52B-22B1-4710-91F0-047980224AAF}" type="slidenum">
              <a:rPr lang="en-US" smtClean="0"/>
              <a:t>‹#›</a:t>
            </a:fld>
            <a:endParaRPr lang="en-US"/>
          </a:p>
        </p:txBody>
      </p:sp>
    </p:spTree>
    <p:extLst>
      <p:ext uri="{BB962C8B-B14F-4D97-AF65-F5344CB8AC3E}">
        <p14:creationId xmlns:p14="http://schemas.microsoft.com/office/powerpoint/2010/main" val="38505649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E51C77-70F8-4A95-9769-21429E881320}" type="datetimeFigureOut">
              <a:rPr lang="en-US" smtClean="0"/>
              <a:t>12/7/2012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AC52B-22B1-4710-91F0-047980224AAF}" type="slidenum">
              <a:rPr lang="en-US" smtClean="0"/>
              <a:t>‹#›</a:t>
            </a:fld>
            <a:endParaRPr lang="en-US"/>
          </a:p>
        </p:txBody>
      </p:sp>
    </p:spTree>
    <p:extLst>
      <p:ext uri="{BB962C8B-B14F-4D97-AF65-F5344CB8AC3E}">
        <p14:creationId xmlns:p14="http://schemas.microsoft.com/office/powerpoint/2010/main" val="4099302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43EC75-008F-4E41-B712-8DDFFF0DB5DD}" type="datetimeFigureOut">
              <a:rPr lang="en-US" smtClean="0"/>
              <a:t>12/7/2012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127F69-8F42-4A67-B6DF-CDD5949B6F8D}" type="slidenum">
              <a:rPr lang="en-US" smtClean="0"/>
              <a:t>‹#›</a:t>
            </a:fld>
            <a:endParaRPr lang="en-US"/>
          </a:p>
        </p:txBody>
      </p:sp>
    </p:spTree>
    <p:extLst>
      <p:ext uri="{BB962C8B-B14F-4D97-AF65-F5344CB8AC3E}">
        <p14:creationId xmlns:p14="http://schemas.microsoft.com/office/powerpoint/2010/main" val="24175913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E51C77-70F8-4A95-9769-21429E881320}" type="datetimeFigureOut">
              <a:rPr lang="en-US" smtClean="0"/>
              <a:t>12/7/2012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AC52B-22B1-4710-91F0-047980224AAF}" type="slidenum">
              <a:rPr lang="en-US" smtClean="0"/>
              <a:t>‹#›</a:t>
            </a:fld>
            <a:endParaRPr lang="en-US"/>
          </a:p>
        </p:txBody>
      </p:sp>
    </p:spTree>
    <p:extLst>
      <p:ext uri="{BB962C8B-B14F-4D97-AF65-F5344CB8AC3E}">
        <p14:creationId xmlns:p14="http://schemas.microsoft.com/office/powerpoint/2010/main" val="586736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E51C77-70F8-4A95-9769-21429E881320}" type="datetimeFigureOut">
              <a:rPr lang="en-US" smtClean="0"/>
              <a:t>12/7/2012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AC52B-22B1-4710-91F0-047980224AAF}" type="slidenum">
              <a:rPr lang="en-US" smtClean="0"/>
              <a:t>‹#›</a:t>
            </a:fld>
            <a:endParaRPr lang="en-US"/>
          </a:p>
        </p:txBody>
      </p:sp>
    </p:spTree>
    <p:extLst>
      <p:ext uri="{BB962C8B-B14F-4D97-AF65-F5344CB8AC3E}">
        <p14:creationId xmlns:p14="http://schemas.microsoft.com/office/powerpoint/2010/main" val="8675940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E51C77-70F8-4A95-9769-21429E881320}" type="datetimeFigureOut">
              <a:rPr lang="en-US" smtClean="0"/>
              <a:t>12/7/2012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AC52B-22B1-4710-91F0-047980224AAF}" type="slidenum">
              <a:rPr lang="en-US" smtClean="0"/>
              <a:t>‹#›</a:t>
            </a:fld>
            <a:endParaRPr lang="en-US"/>
          </a:p>
        </p:txBody>
      </p:sp>
    </p:spTree>
    <p:extLst>
      <p:ext uri="{BB962C8B-B14F-4D97-AF65-F5344CB8AC3E}">
        <p14:creationId xmlns:p14="http://schemas.microsoft.com/office/powerpoint/2010/main" val="17937230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E51C77-70F8-4A95-9769-21429E881320}" type="datetimeFigureOut">
              <a:rPr lang="en-US" smtClean="0"/>
              <a:t>12/7/2012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AC52B-22B1-4710-91F0-047980224AAF}" type="slidenum">
              <a:rPr lang="en-US" smtClean="0"/>
              <a:t>‹#›</a:t>
            </a:fld>
            <a:endParaRPr lang="en-US"/>
          </a:p>
        </p:txBody>
      </p:sp>
    </p:spTree>
    <p:extLst>
      <p:ext uri="{BB962C8B-B14F-4D97-AF65-F5344CB8AC3E}">
        <p14:creationId xmlns:p14="http://schemas.microsoft.com/office/powerpoint/2010/main" val="14006450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E51C77-70F8-4A95-9769-21429E881320}" type="datetimeFigureOut">
              <a:rPr lang="en-US" smtClean="0"/>
              <a:t>12/7/2012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AC52B-22B1-4710-91F0-047980224AAF}" type="slidenum">
              <a:rPr lang="en-US" smtClean="0"/>
              <a:t>‹#›</a:t>
            </a:fld>
            <a:endParaRPr lang="en-US"/>
          </a:p>
        </p:txBody>
      </p:sp>
    </p:spTree>
    <p:extLst>
      <p:ext uri="{BB962C8B-B14F-4D97-AF65-F5344CB8AC3E}">
        <p14:creationId xmlns:p14="http://schemas.microsoft.com/office/powerpoint/2010/main" val="40467848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E51C77-70F8-4A95-9769-21429E881320}" type="datetimeFigureOut">
              <a:rPr lang="en-US" smtClean="0"/>
              <a:t>12/7/2012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AC52B-22B1-4710-91F0-047980224AAF}" type="slidenum">
              <a:rPr lang="en-US" smtClean="0"/>
              <a:t>‹#›</a:t>
            </a:fld>
            <a:endParaRPr lang="en-US"/>
          </a:p>
        </p:txBody>
      </p:sp>
    </p:spTree>
    <p:extLst>
      <p:ext uri="{BB962C8B-B14F-4D97-AF65-F5344CB8AC3E}">
        <p14:creationId xmlns:p14="http://schemas.microsoft.com/office/powerpoint/2010/main" val="33326552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4E51C77-70F8-4A95-9769-21429E881320}" type="datetimeFigureOut">
              <a:rPr lang="en-US" smtClean="0"/>
              <a:t>12/7/2012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AC52B-22B1-4710-91F0-047980224AAF}" type="slidenum">
              <a:rPr lang="en-US" smtClean="0"/>
              <a:t>‹#›</a:t>
            </a:fld>
            <a:endParaRPr lang="en-US"/>
          </a:p>
        </p:txBody>
      </p:sp>
    </p:spTree>
    <p:extLst>
      <p:ext uri="{BB962C8B-B14F-4D97-AF65-F5344CB8AC3E}">
        <p14:creationId xmlns:p14="http://schemas.microsoft.com/office/powerpoint/2010/main" val="2875105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843EC75-008F-4E41-B712-8DDFFF0DB5DD}" type="datetimeFigureOut">
              <a:rPr lang="en-US" smtClean="0"/>
              <a:t>12/7/2012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127F69-8F42-4A67-B6DF-CDD5949B6F8D}" type="slidenum">
              <a:rPr lang="en-US" smtClean="0"/>
              <a:t>‹#›</a:t>
            </a:fld>
            <a:endParaRPr lang="en-US"/>
          </a:p>
        </p:txBody>
      </p:sp>
    </p:spTree>
    <p:extLst>
      <p:ext uri="{BB962C8B-B14F-4D97-AF65-F5344CB8AC3E}">
        <p14:creationId xmlns:p14="http://schemas.microsoft.com/office/powerpoint/2010/main" val="2814293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43EC75-008F-4E41-B712-8DDFFF0DB5DD}" type="datetimeFigureOut">
              <a:rPr lang="en-US" smtClean="0"/>
              <a:t>12/7/2012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127F69-8F42-4A67-B6DF-CDD5949B6F8D}" type="slidenum">
              <a:rPr lang="en-US" smtClean="0"/>
              <a:t>‹#›</a:t>
            </a:fld>
            <a:endParaRPr lang="en-US"/>
          </a:p>
        </p:txBody>
      </p:sp>
    </p:spTree>
    <p:extLst>
      <p:ext uri="{BB962C8B-B14F-4D97-AF65-F5344CB8AC3E}">
        <p14:creationId xmlns:p14="http://schemas.microsoft.com/office/powerpoint/2010/main" val="513199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43EC75-008F-4E41-B712-8DDFFF0DB5DD}" type="datetimeFigureOut">
              <a:rPr lang="en-US" smtClean="0"/>
              <a:t>12/7/2012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127F69-8F42-4A67-B6DF-CDD5949B6F8D}" type="slidenum">
              <a:rPr lang="en-US" smtClean="0"/>
              <a:t>‹#›</a:t>
            </a:fld>
            <a:endParaRPr lang="en-US"/>
          </a:p>
        </p:txBody>
      </p:sp>
    </p:spTree>
    <p:extLst>
      <p:ext uri="{BB962C8B-B14F-4D97-AF65-F5344CB8AC3E}">
        <p14:creationId xmlns:p14="http://schemas.microsoft.com/office/powerpoint/2010/main" val="3706321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43EC75-008F-4E41-B712-8DDFFF0DB5DD}" type="datetimeFigureOut">
              <a:rPr lang="en-US" smtClean="0"/>
              <a:t>12/7/2012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127F69-8F42-4A67-B6DF-CDD5949B6F8D}" type="slidenum">
              <a:rPr lang="en-US" smtClean="0"/>
              <a:t>‹#›</a:t>
            </a:fld>
            <a:endParaRPr lang="en-US"/>
          </a:p>
        </p:txBody>
      </p:sp>
    </p:spTree>
    <p:extLst>
      <p:ext uri="{BB962C8B-B14F-4D97-AF65-F5344CB8AC3E}">
        <p14:creationId xmlns:p14="http://schemas.microsoft.com/office/powerpoint/2010/main" val="1033056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43EC75-008F-4E41-B712-8DDFFF0DB5DD}" type="datetimeFigureOut">
              <a:rPr lang="en-US" smtClean="0"/>
              <a:t>12/7/2012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127F69-8F42-4A67-B6DF-CDD5949B6F8D}" type="slidenum">
              <a:rPr lang="en-US" smtClean="0"/>
              <a:t>‹#›</a:t>
            </a:fld>
            <a:endParaRPr lang="en-US"/>
          </a:p>
        </p:txBody>
      </p:sp>
    </p:spTree>
    <p:extLst>
      <p:ext uri="{BB962C8B-B14F-4D97-AF65-F5344CB8AC3E}">
        <p14:creationId xmlns:p14="http://schemas.microsoft.com/office/powerpoint/2010/main" val="2476258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43EC75-008F-4E41-B712-8DDFFF0DB5DD}" type="datetimeFigureOut">
              <a:rPr lang="en-US" smtClean="0"/>
              <a:t>12/7/2012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127F69-8F42-4A67-B6DF-CDD5949B6F8D}" type="slidenum">
              <a:rPr lang="en-US" smtClean="0"/>
              <a:t>‹#›</a:t>
            </a:fld>
            <a:endParaRPr lang="en-US"/>
          </a:p>
        </p:txBody>
      </p:sp>
    </p:spTree>
    <p:extLst>
      <p:ext uri="{BB962C8B-B14F-4D97-AF65-F5344CB8AC3E}">
        <p14:creationId xmlns:p14="http://schemas.microsoft.com/office/powerpoint/2010/main" val="3706016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43EC75-008F-4E41-B712-8DDFFF0DB5DD}" type="datetimeFigureOut">
              <a:rPr lang="en-US" smtClean="0"/>
              <a:t>12/7/2012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127F69-8F42-4A67-B6DF-CDD5949B6F8D}" type="slidenum">
              <a:rPr lang="en-US" smtClean="0"/>
              <a:t>‹#›</a:t>
            </a:fld>
            <a:endParaRPr lang="en-US"/>
          </a:p>
        </p:txBody>
      </p:sp>
    </p:spTree>
    <p:extLst>
      <p:ext uri="{BB962C8B-B14F-4D97-AF65-F5344CB8AC3E}">
        <p14:creationId xmlns:p14="http://schemas.microsoft.com/office/powerpoint/2010/main" val="38432625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6" r:id="rId10"/>
    <p:sldLayoutId id="2147483657" r:id="rId11"/>
    <p:sldLayoutId id="2147483658" r:id="rId12"/>
    <p:sldLayoutId id="2147483659"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D5755B-F9E4-436B-B713-0EECDBB32B60}" type="datetimeFigureOut">
              <a:rPr lang="en-US" smtClean="0"/>
              <a:t>12/7/2012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FD0F81-4709-41AA-81B8-2F5B9EB58ADC}" type="slidenum">
              <a:rPr lang="en-US" smtClean="0"/>
              <a:t>‹#›</a:t>
            </a:fld>
            <a:endParaRPr lang="en-US"/>
          </a:p>
        </p:txBody>
      </p:sp>
    </p:spTree>
    <p:extLst>
      <p:ext uri="{BB962C8B-B14F-4D97-AF65-F5344CB8AC3E}">
        <p14:creationId xmlns:p14="http://schemas.microsoft.com/office/powerpoint/2010/main" val="141089151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E51C77-70F8-4A95-9769-21429E881320}" type="datetimeFigureOut">
              <a:rPr lang="en-US" smtClean="0"/>
              <a:t>12/7/2012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BAC52B-22B1-4710-91F0-047980224AAF}" type="slidenum">
              <a:rPr lang="en-US" smtClean="0"/>
              <a:t>‹#›</a:t>
            </a:fld>
            <a:endParaRPr lang="en-US"/>
          </a:p>
        </p:txBody>
      </p:sp>
    </p:spTree>
    <p:extLst>
      <p:ext uri="{BB962C8B-B14F-4D97-AF65-F5344CB8AC3E}">
        <p14:creationId xmlns:p14="http://schemas.microsoft.com/office/powerpoint/2010/main" val="139251857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metmuseum.org/Works_of_Art/viewOnezoom.asp?dep=17&amp;zoomFlag=1&amp;viewmode=0&amp;item=17.190.52" TargetMode="Externa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hyperlink" Target="http://www.metmuseum.org/Works_of_Art/viewOnezoom.asp?dep=17&amp;zoomFlag=1&amp;viewmode=0&amp;item=17.190.53"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sacred-destinations.com/turkey/hagia-sophia-photos/exterior-cc-Cybjorg-flickr.jpg"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upload.wikimedia.org/wikipedia/commons/e/ec/Moscow_July_2011-4a.jpg"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www.metmuseum.org/toah/hd/pass/hd_pass.htm" TargetMode="External"/><Relationship Id="rId2" Type="http://schemas.openxmlformats.org/officeDocument/2006/relationships/hyperlink" Target="http://www.metmuseum.org/toah/hd/virg/hd_virg.htm" TargetMode="External"/><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hyperlink" Target="http://www.metmuseum.org/toah/hd/byza/hd_byza.htm" TargetMode="External"/><Relationship Id="rId4" Type="http://schemas.openxmlformats.org/officeDocument/2006/relationships/hyperlink" Target="http://www.metmuseum.org/toah/hd/iptg/hd_iptg.htm"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hyperlink" Target="http://en.wikipedia.org/wiki/Norway" TargetMode="External"/><Relationship Id="rId2" Type="http://schemas.openxmlformats.org/officeDocument/2006/relationships/hyperlink" Target="//upload.wikimedia.org/wikipedia/commons/6/6c/Oseberg_ship_head_post.jpg" TargetMode="External"/><Relationship Id="rId1" Type="http://schemas.openxmlformats.org/officeDocument/2006/relationships/slideLayout" Target="../slideLayouts/slideLayout7.xml"/><Relationship Id="rId6" Type="http://schemas.openxmlformats.org/officeDocument/2006/relationships/hyperlink" Target="http://en.wikipedia.org/wiki/Oseberg_ship" TargetMode="External"/><Relationship Id="rId5" Type="http://schemas.openxmlformats.org/officeDocument/2006/relationships/hyperlink" Target="http://en.wikipedia.org/wiki/Prow" TargetMode="External"/><Relationship Id="rId4" Type="http://schemas.openxmlformats.org/officeDocument/2006/relationships/hyperlink" Target="http://en.wikipedia.org/wiki/Viking"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upload.wikimedia.org/wikipedia/commons/f/fd/Sutton.Hoo.ShoulderClasp2.RobRoy.jpg" TargetMode="External"/><Relationship Id="rId1" Type="http://schemas.openxmlformats.org/officeDocument/2006/relationships/slideLayout" Target="../slideLayouts/slideLayout7.xml"/><Relationship Id="rId6" Type="http://schemas.openxmlformats.org/officeDocument/2006/relationships/hyperlink" Target="http://en.wikipedia.org/wiki/R%C3%A6dwald_of_East_Anglia" TargetMode="External"/><Relationship Id="rId5" Type="http://schemas.openxmlformats.org/officeDocument/2006/relationships/hyperlink" Target="http://en.wikipedia.org/wiki/Boar" TargetMode="External"/><Relationship Id="rId4" Type="http://schemas.openxmlformats.org/officeDocument/2006/relationships/hyperlink" Target="http://en.wikipedia.org/wiki/Sutton_Hoo"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www.answers.com/topic/gothic" TargetMode="External"/><Relationship Id="rId3" Type="http://schemas.openxmlformats.org/officeDocument/2006/relationships/image" Target="../media/image41.jpeg"/><Relationship Id="rId7" Type="http://schemas.openxmlformats.org/officeDocument/2006/relationships/hyperlink" Target="http://www.answers.com/topic/arch" TargetMode="External"/><Relationship Id="rId2" Type="http://schemas.openxmlformats.org/officeDocument/2006/relationships/image" Target="../media/image40.jpeg"/><Relationship Id="rId1" Type="http://schemas.openxmlformats.org/officeDocument/2006/relationships/slideLayout" Target="../slideLayouts/slideLayout7.xml"/><Relationship Id="rId6" Type="http://schemas.openxmlformats.org/officeDocument/2006/relationships/hyperlink" Target="http://www.answers.com/topic/byzantine-empire" TargetMode="External"/><Relationship Id="rId5" Type="http://schemas.openxmlformats.org/officeDocument/2006/relationships/hyperlink" Target="http://www.answers.com/topic/roman-empire" TargetMode="External"/><Relationship Id="rId4" Type="http://schemas.openxmlformats.org/officeDocument/2006/relationships/hyperlink" Target="http://www.answers.com/topic/europe" TargetMode="External"/><Relationship Id="rId9" Type="http://schemas.openxmlformats.org/officeDocument/2006/relationships/hyperlink" Target="http://www.answers.com/topic/romanesque"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upload.wikimedia.org/wikipedia/commons/8/8a/S%C3%BCddeutscher_Glasmaler_001.jpg"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hyperlink" Target="//upload.wikimedia.org/wikipedia/commons/a/ab/NotreDameI.jpg" TargetMode="External"/><Relationship Id="rId1" Type="http://schemas.openxmlformats.org/officeDocument/2006/relationships/slideLayout" Target="../slideLayouts/slideLayout7.xml"/><Relationship Id="rId5" Type="http://schemas.openxmlformats.org/officeDocument/2006/relationships/hyperlink" Target="http://en.wikipedia.org/wiki/French_Gothic_architecture" TargetMode="External"/><Relationship Id="rId4" Type="http://schemas.openxmlformats.org/officeDocument/2006/relationships/hyperlink" Target="http://en.wikipedia.org/wiki/Architectural_style"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hyperlink" Target="http://faculty.cua.edu/pennington/religion402/_vti_bin/shtml.dll/Lecture%20Seven/technical_terms.htm/map"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1.gi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7.xml"/><Relationship Id="rId5" Type="http://schemas.openxmlformats.org/officeDocument/2006/relationships/image" Target="../media/image56.jpeg"/><Relationship Id="rId4" Type="http://schemas.openxmlformats.org/officeDocument/2006/relationships/image" Target="../media/image55.jpe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7.xml"/><Relationship Id="rId4" Type="http://schemas.openxmlformats.org/officeDocument/2006/relationships/image" Target="../media/image59.jpeg"/></Relationships>
</file>

<file path=ppt/slides/_rels/slide4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hyperlink" Target="http://photo.bldesign.org/photos/?n=29" TargetMode="Externa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7.xml"/><Relationship Id="rId6" Type="http://schemas.openxmlformats.org/officeDocument/2006/relationships/image" Target="../media/image74.jpeg"/><Relationship Id="rId5" Type="http://schemas.openxmlformats.org/officeDocument/2006/relationships/image" Target="../media/image73.jpeg"/><Relationship Id="rId4" Type="http://schemas.openxmlformats.org/officeDocument/2006/relationships/image" Target="../media/image72.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hyperlink" Target="http://www.artlex.com/ArtLex/Fi.html" TargetMode="External"/><Relationship Id="rId13" Type="http://schemas.openxmlformats.org/officeDocument/2006/relationships/hyperlink" Target="http://www.artlex.com/ArtLex/Pin.html" TargetMode="External"/><Relationship Id="rId3" Type="http://schemas.openxmlformats.org/officeDocument/2006/relationships/hyperlink" Target="http://www.artlex.com/ArtLex/s/style.html" TargetMode="External"/><Relationship Id="rId7" Type="http://schemas.openxmlformats.org/officeDocument/2006/relationships/hyperlink" Target="http://www.artlex.com/ArtLex/f/figure.html" TargetMode="External"/><Relationship Id="rId12" Type="http://schemas.openxmlformats.org/officeDocument/2006/relationships/hyperlink" Target="http://www.artlex.com/ArtLex/a/architect.html" TargetMode="External"/><Relationship Id="rId2" Type="http://schemas.openxmlformats.org/officeDocument/2006/relationships/hyperlink" Target="http://www.artlex.com/ArtLex/a/artquotations.html" TargetMode="External"/><Relationship Id="rId1" Type="http://schemas.openxmlformats.org/officeDocument/2006/relationships/slideLayout" Target="../slideLayouts/slideLayout7.xml"/><Relationship Id="rId6" Type="http://schemas.openxmlformats.org/officeDocument/2006/relationships/hyperlink" Target="http://www.artlex.com/ArtLex/c/color.html" TargetMode="External"/><Relationship Id="rId11" Type="http://schemas.openxmlformats.org/officeDocument/2006/relationships/hyperlink" Target="http://www.artlex.com/ArtLex/Tf.html" TargetMode="External"/><Relationship Id="rId5" Type="http://schemas.openxmlformats.org/officeDocument/2006/relationships/hyperlink" Target="http://www.artlex.com/ArtLex/m/mosaic.html" TargetMode="External"/><Relationship Id="rId15" Type="http://schemas.openxmlformats.org/officeDocument/2006/relationships/hyperlink" Target="http://www.artlex.com/ArtLex/V.html" TargetMode="External"/><Relationship Id="rId10" Type="http://schemas.openxmlformats.org/officeDocument/2006/relationships/hyperlink" Target="http://www.artlex.com/ArtLex/g/gold.html" TargetMode="External"/><Relationship Id="rId4" Type="http://schemas.openxmlformats.org/officeDocument/2006/relationships/hyperlink" Target="http://www.artlex.com/ArtLex/p/painting.html" TargetMode="External"/><Relationship Id="rId9" Type="http://schemas.openxmlformats.org/officeDocument/2006/relationships/hyperlink" Target="http://www.artlex.com/ArtLex/B.html" TargetMode="External"/><Relationship Id="rId14" Type="http://schemas.openxmlformats.org/officeDocument/2006/relationships/hyperlink" Target="http://www.artlex.com/ArtLex/Dj.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3"/>
          <p:cNvSpPr/>
          <p:nvPr/>
        </p:nvSpPr>
        <p:spPr>
          <a:xfrm>
            <a:off x="290512" y="3793548"/>
            <a:ext cx="8670493" cy="655955"/>
          </a:xfrm>
          <a:prstGeom prst="rightArrow">
            <a:avLst>
              <a:gd name="adj1" fmla="val 50000"/>
              <a:gd name="adj2" fmla="val 153181"/>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100" dirty="0" smtClean="0">
                <a:effectLst/>
                <a:ea typeface="Calibri"/>
                <a:cs typeface="Times New Roman"/>
              </a:rPr>
              <a:t>100       200</a:t>
            </a:r>
            <a:r>
              <a:rPr lang="en-US" sz="1100" dirty="0">
                <a:effectLst/>
                <a:ea typeface="Calibri"/>
                <a:cs typeface="Times New Roman"/>
              </a:rPr>
              <a:t>	     </a:t>
            </a:r>
            <a:r>
              <a:rPr lang="en-US" sz="1100" dirty="0" smtClean="0">
                <a:effectLst/>
                <a:ea typeface="Calibri"/>
                <a:cs typeface="Times New Roman"/>
              </a:rPr>
              <a:t>300</a:t>
            </a:r>
            <a:r>
              <a:rPr lang="en-US" sz="1100" dirty="0">
                <a:ea typeface="Calibri"/>
                <a:cs typeface="Times New Roman"/>
              </a:rPr>
              <a:t> </a:t>
            </a:r>
            <a:r>
              <a:rPr lang="en-US" sz="1100" dirty="0" smtClean="0">
                <a:ea typeface="Calibri"/>
                <a:cs typeface="Times New Roman"/>
              </a:rPr>
              <a:t>      </a:t>
            </a:r>
            <a:r>
              <a:rPr lang="en-US" sz="1100" dirty="0" smtClean="0">
                <a:effectLst/>
                <a:ea typeface="Calibri"/>
                <a:cs typeface="Times New Roman"/>
              </a:rPr>
              <a:t>400        500</a:t>
            </a:r>
            <a:r>
              <a:rPr lang="en-US" sz="1100" dirty="0">
                <a:ea typeface="Calibri"/>
                <a:cs typeface="Times New Roman"/>
              </a:rPr>
              <a:t> </a:t>
            </a:r>
            <a:r>
              <a:rPr lang="en-US" sz="1100" dirty="0" smtClean="0">
                <a:ea typeface="Calibri"/>
                <a:cs typeface="Times New Roman"/>
              </a:rPr>
              <a:t>      </a:t>
            </a:r>
            <a:r>
              <a:rPr lang="en-US" sz="1100" dirty="0" smtClean="0">
                <a:effectLst/>
                <a:ea typeface="Calibri"/>
                <a:cs typeface="Times New Roman"/>
              </a:rPr>
              <a:t> 600</a:t>
            </a:r>
            <a:r>
              <a:rPr lang="en-US" sz="1100" dirty="0">
                <a:ea typeface="Calibri"/>
                <a:cs typeface="Times New Roman"/>
              </a:rPr>
              <a:t> </a:t>
            </a:r>
            <a:r>
              <a:rPr lang="en-US" sz="1100" dirty="0" smtClean="0">
                <a:ea typeface="Calibri"/>
                <a:cs typeface="Times New Roman"/>
              </a:rPr>
              <a:t>       </a:t>
            </a:r>
            <a:r>
              <a:rPr lang="en-US" sz="1100" dirty="0" smtClean="0">
                <a:effectLst/>
                <a:ea typeface="Calibri"/>
                <a:cs typeface="Times New Roman"/>
              </a:rPr>
              <a:t>700       800</a:t>
            </a:r>
            <a:r>
              <a:rPr lang="en-US" sz="1100" dirty="0">
                <a:effectLst/>
                <a:ea typeface="Calibri"/>
                <a:cs typeface="Times New Roman"/>
              </a:rPr>
              <a:t>	</a:t>
            </a:r>
            <a:r>
              <a:rPr lang="en-US" sz="1100" dirty="0" smtClean="0">
                <a:effectLst/>
                <a:ea typeface="Calibri"/>
                <a:cs typeface="Times New Roman"/>
              </a:rPr>
              <a:t>   900</a:t>
            </a:r>
            <a:r>
              <a:rPr lang="en-US" sz="1100" dirty="0">
                <a:ea typeface="Calibri"/>
                <a:cs typeface="Times New Roman"/>
              </a:rPr>
              <a:t> </a:t>
            </a:r>
            <a:r>
              <a:rPr lang="en-US" sz="1100" dirty="0" smtClean="0">
                <a:ea typeface="Calibri"/>
                <a:cs typeface="Times New Roman"/>
              </a:rPr>
              <a:t>        </a:t>
            </a:r>
            <a:r>
              <a:rPr lang="en-US" sz="1100" dirty="0" smtClean="0">
                <a:effectLst/>
                <a:ea typeface="Calibri"/>
                <a:cs typeface="Times New Roman"/>
              </a:rPr>
              <a:t> </a:t>
            </a:r>
            <a:r>
              <a:rPr lang="en-US" sz="1100" dirty="0">
                <a:effectLst/>
                <a:ea typeface="Calibri"/>
                <a:cs typeface="Times New Roman"/>
              </a:rPr>
              <a:t>1000	 </a:t>
            </a:r>
            <a:r>
              <a:rPr lang="en-US" sz="1100" dirty="0" smtClean="0">
                <a:effectLst/>
                <a:ea typeface="Calibri"/>
                <a:cs typeface="Times New Roman"/>
              </a:rPr>
              <a:t>       1100       1200          1300 </a:t>
            </a:r>
            <a:r>
              <a:rPr lang="en-US" sz="1100" dirty="0">
                <a:effectLst/>
                <a:ea typeface="Calibri"/>
                <a:cs typeface="Times New Roman"/>
              </a:rPr>
              <a:t>	</a:t>
            </a:r>
            <a:r>
              <a:rPr lang="en-US" sz="1100" dirty="0" smtClean="0">
                <a:effectLst/>
                <a:ea typeface="Calibri"/>
                <a:cs typeface="Times New Roman"/>
              </a:rPr>
              <a:t>         1400</a:t>
            </a:r>
            <a:endParaRPr lang="en-US" sz="1100" dirty="0">
              <a:effectLst/>
              <a:ea typeface="Calibri"/>
              <a:cs typeface="Times New Roman"/>
            </a:endParaRPr>
          </a:p>
        </p:txBody>
      </p:sp>
      <p:sp>
        <p:nvSpPr>
          <p:cNvPr id="5" name="Text Box 2"/>
          <p:cNvSpPr txBox="1">
            <a:spLocks noChangeArrowheads="1"/>
          </p:cNvSpPr>
          <p:nvPr/>
        </p:nvSpPr>
        <p:spPr bwMode="auto">
          <a:xfrm>
            <a:off x="2895600" y="4427855"/>
            <a:ext cx="5262562" cy="742950"/>
          </a:xfrm>
          <a:prstGeom prst="rect">
            <a:avLst/>
          </a:prstGeom>
          <a:noFill/>
          <a:ln w="76200" cmpd="thickThin">
            <a:solidFill>
              <a:srgbClr val="622423"/>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137160" tIns="91440" rIns="137160" bIns="91440" anchor="ctr" anchorCtr="0" upright="1">
            <a:noAutofit/>
          </a:bodyPr>
          <a:lstStyle/>
          <a:p>
            <a:pPr marL="0" marR="0" algn="ctr">
              <a:lnSpc>
                <a:spcPct val="150000"/>
              </a:lnSpc>
              <a:spcBef>
                <a:spcPts val="0"/>
              </a:spcBef>
              <a:spcAft>
                <a:spcPts val="0"/>
              </a:spcAft>
            </a:pPr>
            <a:r>
              <a:rPr lang="en-US" sz="1000" i="1">
                <a:effectLst/>
                <a:latin typeface="Cambria"/>
                <a:ea typeface="Times New Roman"/>
                <a:cs typeface="Times New Roman"/>
              </a:rPr>
              <a:t>Byzantine and the spread of Islam</a:t>
            </a:r>
            <a:endParaRPr lang="en-US" sz="1100">
              <a:effectLst/>
              <a:latin typeface="Calibri"/>
              <a:ea typeface="Calibri"/>
              <a:cs typeface="Times New Roman"/>
            </a:endParaRPr>
          </a:p>
          <a:p>
            <a:pPr marL="0" marR="0" algn="ctr">
              <a:lnSpc>
                <a:spcPct val="150000"/>
              </a:lnSpc>
              <a:spcBef>
                <a:spcPts val="0"/>
              </a:spcBef>
              <a:spcAft>
                <a:spcPts val="0"/>
              </a:spcAft>
            </a:pPr>
            <a:r>
              <a:rPr lang="en-US" sz="1000" i="1">
                <a:effectLst/>
                <a:latin typeface="Cambria"/>
                <a:ea typeface="Times New Roman"/>
                <a:cs typeface="Times New Roman"/>
              </a:rPr>
              <a:t>476 ce – 1453 ce</a:t>
            </a:r>
            <a:endParaRPr lang="en-US" sz="1100">
              <a:effectLst/>
              <a:latin typeface="Calibri"/>
              <a:ea typeface="Calibri"/>
              <a:cs typeface="Times New Roman"/>
            </a:endParaRPr>
          </a:p>
        </p:txBody>
      </p:sp>
      <p:sp>
        <p:nvSpPr>
          <p:cNvPr id="6" name="Text Box 2"/>
          <p:cNvSpPr txBox="1">
            <a:spLocks noChangeArrowheads="1"/>
          </p:cNvSpPr>
          <p:nvPr/>
        </p:nvSpPr>
        <p:spPr bwMode="auto">
          <a:xfrm>
            <a:off x="3248026" y="5229225"/>
            <a:ext cx="4683760" cy="561975"/>
          </a:xfrm>
          <a:prstGeom prst="rect">
            <a:avLst/>
          </a:prstGeom>
          <a:noFill/>
          <a:ln w="76200" cmpd="thickThin">
            <a:solidFill>
              <a:srgbClr val="622423"/>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137160" tIns="91440" rIns="137160" bIns="91440" anchor="ctr" anchorCtr="0" upright="1">
            <a:noAutofit/>
          </a:bodyPr>
          <a:lstStyle/>
          <a:p>
            <a:pPr marL="0" marR="0" algn="ctr">
              <a:lnSpc>
                <a:spcPct val="150000"/>
              </a:lnSpc>
              <a:spcBef>
                <a:spcPts val="0"/>
              </a:spcBef>
              <a:spcAft>
                <a:spcPts val="0"/>
              </a:spcAft>
            </a:pPr>
            <a:r>
              <a:rPr lang="en-US" sz="1000" i="1">
                <a:effectLst/>
                <a:latin typeface="Cambria"/>
                <a:ea typeface="Times New Roman"/>
                <a:cs typeface="Times New Roman"/>
              </a:rPr>
              <a:t>Middle Ages</a:t>
            </a:r>
            <a:endParaRPr lang="en-US" sz="1100">
              <a:effectLst/>
              <a:latin typeface="Calibri"/>
              <a:ea typeface="Calibri"/>
              <a:cs typeface="Times New Roman"/>
            </a:endParaRPr>
          </a:p>
          <a:p>
            <a:pPr marL="0" marR="0" algn="ctr">
              <a:lnSpc>
                <a:spcPct val="150000"/>
              </a:lnSpc>
              <a:spcBef>
                <a:spcPts val="0"/>
              </a:spcBef>
              <a:spcAft>
                <a:spcPts val="0"/>
              </a:spcAft>
            </a:pPr>
            <a:r>
              <a:rPr lang="en-US" sz="1000" i="1">
                <a:effectLst/>
                <a:latin typeface="Cambria"/>
                <a:ea typeface="Times New Roman"/>
                <a:cs typeface="Times New Roman"/>
              </a:rPr>
              <a:t>500 ce -1400ce</a:t>
            </a:r>
            <a:endParaRPr lang="en-US" sz="1100">
              <a:effectLst/>
              <a:latin typeface="Calibri"/>
              <a:ea typeface="Calibri"/>
              <a:cs typeface="Times New Roman"/>
            </a:endParaRPr>
          </a:p>
        </p:txBody>
      </p:sp>
      <p:sp>
        <p:nvSpPr>
          <p:cNvPr id="7" name="Text Box 2"/>
          <p:cNvSpPr txBox="1">
            <a:spLocks noChangeArrowheads="1"/>
          </p:cNvSpPr>
          <p:nvPr/>
        </p:nvSpPr>
        <p:spPr bwMode="auto">
          <a:xfrm>
            <a:off x="7776730" y="2644486"/>
            <a:ext cx="1184275" cy="840740"/>
          </a:xfrm>
          <a:prstGeom prst="rect">
            <a:avLst/>
          </a:prstGeom>
          <a:noFill/>
          <a:ln w="76200" cmpd="thickThin">
            <a:solidFill>
              <a:srgbClr val="622423"/>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137160" tIns="91440" rIns="137160" bIns="91440" anchor="ctr" anchorCtr="0" upright="1">
            <a:noAutofit/>
          </a:bodyPr>
          <a:lstStyle/>
          <a:p>
            <a:pPr marL="0" marR="0" algn="ctr">
              <a:lnSpc>
                <a:spcPct val="150000"/>
              </a:lnSpc>
              <a:spcBef>
                <a:spcPts val="0"/>
              </a:spcBef>
              <a:spcAft>
                <a:spcPts val="0"/>
              </a:spcAft>
            </a:pPr>
            <a:r>
              <a:rPr lang="en-US" sz="1000" i="1">
                <a:effectLst/>
                <a:latin typeface="Cambria"/>
                <a:ea typeface="Times New Roman"/>
                <a:cs typeface="Times New Roman"/>
              </a:rPr>
              <a:t>Early Renaissance</a:t>
            </a:r>
            <a:endParaRPr lang="en-US" sz="1100">
              <a:effectLst/>
              <a:latin typeface="Calibri"/>
              <a:ea typeface="Calibri"/>
              <a:cs typeface="Times New Roman"/>
            </a:endParaRPr>
          </a:p>
          <a:p>
            <a:pPr marL="0" marR="0" algn="ctr">
              <a:lnSpc>
                <a:spcPct val="150000"/>
              </a:lnSpc>
              <a:spcBef>
                <a:spcPts val="0"/>
              </a:spcBef>
              <a:spcAft>
                <a:spcPts val="0"/>
              </a:spcAft>
            </a:pPr>
            <a:r>
              <a:rPr lang="en-US" sz="1000" i="1">
                <a:effectLst/>
                <a:latin typeface="Cambria"/>
                <a:ea typeface="Times New Roman"/>
                <a:cs typeface="Times New Roman"/>
              </a:rPr>
              <a:t>1400ce</a:t>
            </a:r>
            <a:endParaRPr lang="en-US" sz="1100">
              <a:effectLst/>
              <a:latin typeface="Calibri"/>
              <a:ea typeface="Calibri"/>
              <a:cs typeface="Times New Roman"/>
            </a:endParaRPr>
          </a:p>
        </p:txBody>
      </p:sp>
      <p:sp>
        <p:nvSpPr>
          <p:cNvPr id="8" name="Text Box 2"/>
          <p:cNvSpPr txBox="1">
            <a:spLocks noChangeArrowheads="1"/>
          </p:cNvSpPr>
          <p:nvPr/>
        </p:nvSpPr>
        <p:spPr bwMode="auto">
          <a:xfrm>
            <a:off x="6648450" y="2638425"/>
            <a:ext cx="1114425" cy="840740"/>
          </a:xfrm>
          <a:prstGeom prst="rect">
            <a:avLst/>
          </a:prstGeom>
          <a:noFill/>
          <a:ln w="76200" cmpd="thickThin">
            <a:solidFill>
              <a:srgbClr val="622423"/>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137160" tIns="91440" rIns="137160" bIns="91440" anchor="ctr" anchorCtr="0" upright="1">
            <a:noAutofit/>
          </a:bodyPr>
          <a:lstStyle/>
          <a:p>
            <a:pPr marL="0" marR="0" algn="ctr">
              <a:lnSpc>
                <a:spcPct val="150000"/>
              </a:lnSpc>
              <a:spcBef>
                <a:spcPts val="0"/>
              </a:spcBef>
              <a:spcAft>
                <a:spcPts val="0"/>
              </a:spcAft>
            </a:pPr>
            <a:r>
              <a:rPr lang="en-US" sz="1000" i="1">
                <a:effectLst/>
                <a:latin typeface="Cambria"/>
                <a:ea typeface="Times New Roman"/>
                <a:cs typeface="Times New Roman"/>
              </a:rPr>
              <a:t>Romanesque</a:t>
            </a:r>
            <a:endParaRPr lang="en-US" sz="1100">
              <a:effectLst/>
              <a:latin typeface="Calibri"/>
              <a:ea typeface="Calibri"/>
              <a:cs typeface="Times New Roman"/>
            </a:endParaRPr>
          </a:p>
          <a:p>
            <a:pPr marL="0" marR="0" algn="ctr">
              <a:lnSpc>
                <a:spcPct val="150000"/>
              </a:lnSpc>
              <a:spcBef>
                <a:spcPts val="0"/>
              </a:spcBef>
              <a:spcAft>
                <a:spcPts val="0"/>
              </a:spcAft>
            </a:pPr>
            <a:r>
              <a:rPr lang="en-US" sz="1000" i="1">
                <a:effectLst/>
                <a:latin typeface="Cambria"/>
                <a:ea typeface="Times New Roman"/>
                <a:cs typeface="Times New Roman"/>
              </a:rPr>
              <a:t>1000ce-1150ce</a:t>
            </a:r>
            <a:endParaRPr lang="en-US" sz="1100">
              <a:effectLst/>
              <a:latin typeface="Calibri"/>
              <a:ea typeface="Calibri"/>
              <a:cs typeface="Times New Roman"/>
            </a:endParaRPr>
          </a:p>
        </p:txBody>
      </p:sp>
      <p:sp>
        <p:nvSpPr>
          <p:cNvPr id="9" name="Text Box 2"/>
          <p:cNvSpPr txBox="1">
            <a:spLocks noChangeArrowheads="1"/>
          </p:cNvSpPr>
          <p:nvPr/>
        </p:nvSpPr>
        <p:spPr bwMode="auto">
          <a:xfrm>
            <a:off x="6815137" y="1636626"/>
            <a:ext cx="1895475" cy="802640"/>
          </a:xfrm>
          <a:prstGeom prst="rect">
            <a:avLst/>
          </a:prstGeom>
          <a:noFill/>
          <a:ln w="76200" cmpd="thickThin">
            <a:solidFill>
              <a:srgbClr val="622423"/>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137160" tIns="91440" rIns="137160" bIns="91440" anchor="ctr" anchorCtr="0" upright="1">
            <a:noAutofit/>
          </a:bodyPr>
          <a:lstStyle/>
          <a:p>
            <a:pPr marL="0" marR="0" algn="ctr">
              <a:lnSpc>
                <a:spcPct val="150000"/>
              </a:lnSpc>
              <a:spcBef>
                <a:spcPts val="0"/>
              </a:spcBef>
              <a:spcAft>
                <a:spcPts val="0"/>
              </a:spcAft>
            </a:pPr>
            <a:r>
              <a:rPr lang="en-US" sz="1000" i="1">
                <a:effectLst/>
                <a:latin typeface="Cambria"/>
                <a:ea typeface="Times New Roman"/>
                <a:cs typeface="Times New Roman"/>
              </a:rPr>
              <a:t>Gothic</a:t>
            </a:r>
            <a:endParaRPr lang="en-US" sz="1100">
              <a:effectLst/>
              <a:latin typeface="Calibri"/>
              <a:ea typeface="Calibri"/>
              <a:cs typeface="Times New Roman"/>
            </a:endParaRPr>
          </a:p>
          <a:p>
            <a:pPr marL="0" marR="0" algn="ctr">
              <a:lnSpc>
                <a:spcPct val="150000"/>
              </a:lnSpc>
              <a:spcBef>
                <a:spcPts val="0"/>
              </a:spcBef>
              <a:spcAft>
                <a:spcPts val="0"/>
              </a:spcAft>
            </a:pPr>
            <a:r>
              <a:rPr lang="en-US" sz="1000" i="1">
                <a:effectLst/>
                <a:latin typeface="Cambria"/>
                <a:ea typeface="Times New Roman"/>
                <a:cs typeface="Times New Roman"/>
              </a:rPr>
              <a:t>1140ce-1500ce</a:t>
            </a:r>
            <a:endParaRPr lang="en-US" sz="1100">
              <a:effectLst/>
              <a:latin typeface="Calibri"/>
              <a:ea typeface="Calibri"/>
              <a:cs typeface="Times New Roman"/>
            </a:endParaRPr>
          </a:p>
        </p:txBody>
      </p:sp>
      <p:sp>
        <p:nvSpPr>
          <p:cNvPr id="10" name="Text Box 2"/>
          <p:cNvSpPr txBox="1">
            <a:spLocks noChangeArrowheads="1"/>
          </p:cNvSpPr>
          <p:nvPr/>
        </p:nvSpPr>
        <p:spPr bwMode="auto">
          <a:xfrm>
            <a:off x="514350" y="2124075"/>
            <a:ext cx="2552700" cy="714375"/>
          </a:xfrm>
          <a:prstGeom prst="rect">
            <a:avLst/>
          </a:prstGeom>
          <a:noFill/>
          <a:ln w="76200" cmpd="thickThin">
            <a:solidFill>
              <a:srgbClr val="622423"/>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137160" tIns="91440" rIns="137160" bIns="91440" anchor="ctr" anchorCtr="0" upright="1">
            <a:noAutofit/>
          </a:bodyPr>
          <a:lstStyle/>
          <a:p>
            <a:pPr marL="0" marR="0" algn="ctr">
              <a:lnSpc>
                <a:spcPct val="150000"/>
              </a:lnSpc>
              <a:spcBef>
                <a:spcPts val="0"/>
              </a:spcBef>
              <a:spcAft>
                <a:spcPts val="0"/>
              </a:spcAft>
            </a:pPr>
            <a:r>
              <a:rPr lang="en-US" sz="1000" i="1">
                <a:effectLst/>
                <a:latin typeface="Cambria"/>
                <a:ea typeface="Times New Roman"/>
                <a:cs typeface="Times New Roman"/>
              </a:rPr>
              <a:t>Early Christian</a:t>
            </a:r>
            <a:endParaRPr lang="en-US" sz="1100">
              <a:effectLst/>
              <a:latin typeface="Calibri"/>
              <a:ea typeface="Calibri"/>
              <a:cs typeface="Times New Roman"/>
            </a:endParaRPr>
          </a:p>
          <a:p>
            <a:pPr marL="0" marR="0" algn="ctr">
              <a:lnSpc>
                <a:spcPct val="150000"/>
              </a:lnSpc>
              <a:spcBef>
                <a:spcPts val="0"/>
              </a:spcBef>
              <a:spcAft>
                <a:spcPts val="0"/>
              </a:spcAft>
            </a:pPr>
            <a:r>
              <a:rPr lang="en-US" sz="1000" i="1">
                <a:effectLst/>
                <a:latin typeface="Cambria"/>
                <a:ea typeface="Times New Roman"/>
                <a:cs typeface="Times New Roman"/>
              </a:rPr>
              <a:t>100ce-500ce</a:t>
            </a:r>
            <a:endParaRPr lang="en-US" sz="1100">
              <a:effectLst/>
              <a:latin typeface="Calibri"/>
              <a:ea typeface="Calibri"/>
              <a:cs typeface="Times New Roman"/>
            </a:endParaRPr>
          </a:p>
        </p:txBody>
      </p:sp>
      <p:sp>
        <p:nvSpPr>
          <p:cNvPr id="11" name="Text Box 2"/>
          <p:cNvSpPr txBox="1">
            <a:spLocks noChangeArrowheads="1"/>
          </p:cNvSpPr>
          <p:nvPr/>
        </p:nvSpPr>
        <p:spPr bwMode="auto">
          <a:xfrm>
            <a:off x="290513" y="5715000"/>
            <a:ext cx="5067328" cy="830580"/>
          </a:xfrm>
          <a:prstGeom prst="rect">
            <a:avLst/>
          </a:prstGeom>
          <a:noFill/>
          <a:ln w="76200" cmpd="thickThin">
            <a:solidFill>
              <a:srgbClr val="622423"/>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137160" tIns="91440" rIns="137160" bIns="91440" anchor="ctr" anchorCtr="0" upright="1">
            <a:noAutofit/>
          </a:bodyPr>
          <a:lstStyle/>
          <a:p>
            <a:pPr marL="0" marR="0" algn="ctr">
              <a:lnSpc>
                <a:spcPct val="150000"/>
              </a:lnSpc>
              <a:spcBef>
                <a:spcPts val="0"/>
              </a:spcBef>
              <a:spcAft>
                <a:spcPts val="0"/>
              </a:spcAft>
            </a:pPr>
            <a:r>
              <a:rPr lang="en-US" sz="1000" i="1" dirty="0" smtClean="0">
                <a:effectLst/>
                <a:latin typeface="Cambria"/>
                <a:ea typeface="Times New Roman"/>
                <a:cs typeface="Times New Roman"/>
              </a:rPr>
              <a:t>Early Medieval  </a:t>
            </a:r>
          </a:p>
          <a:p>
            <a:pPr marL="0" marR="0" algn="ctr">
              <a:lnSpc>
                <a:spcPct val="150000"/>
              </a:lnSpc>
              <a:spcBef>
                <a:spcPts val="0"/>
              </a:spcBef>
              <a:spcAft>
                <a:spcPts val="0"/>
              </a:spcAft>
            </a:pPr>
            <a:r>
              <a:rPr lang="en-US" sz="1000" i="1" dirty="0" smtClean="0">
                <a:effectLst/>
                <a:latin typeface="Cambria"/>
                <a:ea typeface="Times New Roman"/>
                <a:cs typeface="Times New Roman"/>
              </a:rPr>
              <a:t>200 </a:t>
            </a:r>
            <a:r>
              <a:rPr lang="en-US" sz="1000" i="1" dirty="0" err="1">
                <a:effectLst/>
                <a:latin typeface="Cambria"/>
                <a:ea typeface="Times New Roman"/>
                <a:cs typeface="Times New Roman"/>
              </a:rPr>
              <a:t>ce</a:t>
            </a:r>
            <a:r>
              <a:rPr lang="en-US" sz="1000" i="1" dirty="0">
                <a:effectLst/>
                <a:latin typeface="Cambria"/>
                <a:ea typeface="Times New Roman"/>
                <a:cs typeface="Times New Roman"/>
              </a:rPr>
              <a:t> – 1000 </a:t>
            </a:r>
            <a:r>
              <a:rPr lang="en-US" sz="1000" i="1" dirty="0" err="1">
                <a:effectLst/>
                <a:latin typeface="Cambria"/>
                <a:ea typeface="Times New Roman"/>
                <a:cs typeface="Times New Roman"/>
              </a:rPr>
              <a:t>ce</a:t>
            </a:r>
            <a:endParaRPr lang="en-US" sz="1100" dirty="0">
              <a:effectLst/>
              <a:latin typeface="Calibri"/>
              <a:ea typeface="Calibri"/>
              <a:cs typeface="Times New Roman"/>
            </a:endParaRPr>
          </a:p>
        </p:txBody>
      </p:sp>
      <p:sp>
        <p:nvSpPr>
          <p:cNvPr id="12" name="Text Box 2"/>
          <p:cNvSpPr txBox="1">
            <a:spLocks noChangeArrowheads="1"/>
          </p:cNvSpPr>
          <p:nvPr/>
        </p:nvSpPr>
        <p:spPr bwMode="auto">
          <a:xfrm>
            <a:off x="4161790" y="2133600"/>
            <a:ext cx="2924175" cy="628650"/>
          </a:xfrm>
          <a:prstGeom prst="rect">
            <a:avLst/>
          </a:prstGeom>
          <a:noFill/>
          <a:ln w="76200" cmpd="thickThin">
            <a:solidFill>
              <a:srgbClr val="622423"/>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137160" tIns="91440" rIns="137160" bIns="91440" anchor="ctr" anchorCtr="0" upright="1">
            <a:noAutofit/>
          </a:bodyPr>
          <a:lstStyle/>
          <a:p>
            <a:pPr marL="0" marR="0" algn="ctr">
              <a:lnSpc>
                <a:spcPct val="150000"/>
              </a:lnSpc>
              <a:spcBef>
                <a:spcPts val="0"/>
              </a:spcBef>
              <a:spcAft>
                <a:spcPts val="0"/>
              </a:spcAft>
            </a:pPr>
            <a:r>
              <a:rPr lang="en-US" sz="1000" i="1">
                <a:effectLst/>
                <a:latin typeface="Cambria"/>
                <a:ea typeface="Times New Roman"/>
                <a:cs typeface="Times New Roman"/>
              </a:rPr>
              <a:t>Insular Art</a:t>
            </a:r>
            <a:endParaRPr lang="en-US" sz="1100">
              <a:effectLst/>
              <a:latin typeface="Calibri"/>
              <a:ea typeface="Calibri"/>
              <a:cs typeface="Times New Roman"/>
            </a:endParaRPr>
          </a:p>
          <a:p>
            <a:pPr marL="0" marR="0" algn="ctr">
              <a:lnSpc>
                <a:spcPct val="150000"/>
              </a:lnSpc>
              <a:spcBef>
                <a:spcPts val="0"/>
              </a:spcBef>
              <a:spcAft>
                <a:spcPts val="0"/>
              </a:spcAft>
            </a:pPr>
            <a:r>
              <a:rPr lang="en-US" sz="1000" i="1">
                <a:effectLst/>
                <a:latin typeface="Cambria"/>
                <a:ea typeface="Times New Roman"/>
                <a:cs typeface="Times New Roman"/>
              </a:rPr>
              <a:t>600 - 1100 ce</a:t>
            </a:r>
            <a:endParaRPr lang="en-US" sz="1100">
              <a:effectLst/>
              <a:latin typeface="Calibri"/>
              <a:ea typeface="Calibri"/>
              <a:cs typeface="Times New Roman"/>
            </a:endParaRPr>
          </a:p>
        </p:txBody>
      </p:sp>
      <p:sp>
        <p:nvSpPr>
          <p:cNvPr id="13" name="Text Box 2"/>
          <p:cNvSpPr txBox="1">
            <a:spLocks noChangeArrowheads="1"/>
          </p:cNvSpPr>
          <p:nvPr/>
        </p:nvSpPr>
        <p:spPr bwMode="auto">
          <a:xfrm>
            <a:off x="2286000" y="1438275"/>
            <a:ext cx="3429000" cy="809625"/>
          </a:xfrm>
          <a:prstGeom prst="rect">
            <a:avLst/>
          </a:prstGeom>
          <a:noFill/>
          <a:ln w="76200" cmpd="thickThin">
            <a:solidFill>
              <a:srgbClr val="622423"/>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137160" tIns="91440" rIns="137160" bIns="91440" anchor="ctr" anchorCtr="0" upright="1">
            <a:noAutofit/>
          </a:bodyPr>
          <a:lstStyle/>
          <a:p>
            <a:pPr marL="0" marR="0" algn="ctr">
              <a:lnSpc>
                <a:spcPct val="150000"/>
              </a:lnSpc>
              <a:spcBef>
                <a:spcPts val="0"/>
              </a:spcBef>
              <a:spcAft>
                <a:spcPts val="0"/>
              </a:spcAft>
            </a:pPr>
            <a:r>
              <a:rPr lang="en-US" sz="1000" i="1">
                <a:effectLst/>
                <a:latin typeface="Cambria"/>
                <a:ea typeface="Times New Roman"/>
                <a:cs typeface="Times New Roman"/>
              </a:rPr>
              <a:t>Migration Period</a:t>
            </a:r>
            <a:endParaRPr lang="en-US" sz="1100">
              <a:effectLst/>
              <a:latin typeface="Calibri"/>
              <a:ea typeface="Calibri"/>
              <a:cs typeface="Times New Roman"/>
            </a:endParaRPr>
          </a:p>
          <a:p>
            <a:pPr marL="0" marR="0" algn="ctr">
              <a:lnSpc>
                <a:spcPct val="150000"/>
              </a:lnSpc>
              <a:spcBef>
                <a:spcPts val="0"/>
              </a:spcBef>
              <a:spcAft>
                <a:spcPts val="0"/>
              </a:spcAft>
            </a:pPr>
            <a:r>
              <a:rPr lang="en-US" sz="1000" i="1">
                <a:effectLst/>
                <a:latin typeface="Cambria"/>
                <a:ea typeface="Times New Roman"/>
                <a:cs typeface="Times New Roman"/>
              </a:rPr>
              <a:t>300ce -900ce</a:t>
            </a:r>
            <a:endParaRPr lang="en-US" sz="1100">
              <a:effectLst/>
              <a:latin typeface="Calibri"/>
              <a:ea typeface="Calibri"/>
              <a:cs typeface="Times New Roman"/>
            </a:endParaRPr>
          </a:p>
        </p:txBody>
      </p:sp>
      <p:sp>
        <p:nvSpPr>
          <p:cNvPr id="14" name="Text Box 10"/>
          <p:cNvSpPr txBox="1"/>
          <p:nvPr/>
        </p:nvSpPr>
        <p:spPr>
          <a:xfrm>
            <a:off x="1726623" y="73141"/>
            <a:ext cx="5193030" cy="1577340"/>
          </a:xfrm>
          <a:prstGeom prst="rect">
            <a:avLst/>
          </a:prstGeom>
          <a:noFill/>
          <a:ln>
            <a:noFill/>
          </a:ln>
          <a:effectLst/>
        </p:spPr>
        <p:txBody>
          <a:bodyPr rot="0" spcFirstLastPara="0" vert="horz" wrap="none" lIns="91440" tIns="45720" rIns="91440" bIns="45720" numCol="1" spcCol="0" rtlCol="0" fromWordArt="0" anchor="t" anchorCtr="0" forceAA="0" compatLnSpc="1">
            <a:prstTxWarp prst="textNoShape">
              <a:avLst/>
            </a:prstTxWarp>
            <a:spAutoFit/>
          </a:bodyPr>
          <a:lstStyle/>
          <a:p>
            <a:pPr marL="0" marR="0" algn="ctr">
              <a:lnSpc>
                <a:spcPct val="115000"/>
              </a:lnSpc>
              <a:spcBef>
                <a:spcPts val="0"/>
              </a:spcBef>
              <a:spcAft>
                <a:spcPts val="1000"/>
              </a:spcAft>
            </a:pPr>
            <a:r>
              <a:rPr lang="en-US" sz="7200" b="1" dirty="0">
                <a:ln w="8890" cap="flat" cmpd="sng" algn="ctr">
                  <a:solidFill>
                    <a:srgbClr val="FFFFFF"/>
                  </a:solidFill>
                  <a:prstDash val="solid"/>
                  <a:miter lim="0"/>
                </a:ln>
                <a:gradFill>
                  <a:gsLst>
                    <a:gs pos="0">
                      <a:srgbClr val="505050"/>
                    </a:gs>
                    <a:gs pos="49000">
                      <a:srgbClr val="595959"/>
                    </a:gs>
                    <a:gs pos="50000">
                      <a:srgbClr val="000000"/>
                    </a:gs>
                    <a:gs pos="95000">
                      <a:srgbClr val="000000"/>
                    </a:gs>
                    <a:gs pos="100000">
                      <a:srgbClr val="000000"/>
                    </a:gs>
                  </a:gsLst>
                  <a:lin ang="5400000" scaled="0"/>
                </a:gradFill>
                <a:effectLst>
                  <a:outerShdw blurRad="50800" algn="tl">
                    <a:srgbClr val="000000"/>
                  </a:outerShdw>
                </a:effectLst>
                <a:latin typeface="Old English Text MT"/>
                <a:ea typeface="Calibri"/>
                <a:cs typeface="Times New Roman"/>
              </a:rPr>
              <a:t>Medieval Art</a:t>
            </a:r>
            <a:endParaRPr lang="en-US" sz="1100" dirty="0">
              <a:effectLst/>
              <a:latin typeface="Calibri"/>
              <a:ea typeface="Calibri"/>
              <a:cs typeface="Times New Roman"/>
            </a:endParaRPr>
          </a:p>
        </p:txBody>
      </p:sp>
      <p:sp>
        <p:nvSpPr>
          <p:cNvPr id="15" name="Rectangle 14"/>
          <p:cNvSpPr>
            <a:spLocks noChangeArrowheads="1"/>
          </p:cNvSpPr>
          <p:nvPr/>
        </p:nvSpPr>
        <p:spPr bwMode="auto">
          <a:xfrm flipH="1">
            <a:off x="7097280" y="5881254"/>
            <a:ext cx="1863725" cy="950941"/>
          </a:xfrm>
          <a:prstGeom prst="rect">
            <a:avLst/>
          </a:prstGeom>
          <a:ln>
            <a:noFill/>
            <a:headEnd/>
            <a:tailEnd/>
          </a:ln>
        </p:spPr>
        <p:style>
          <a:lnRef idx="2">
            <a:schemeClr val="dk1"/>
          </a:lnRef>
          <a:fillRef idx="1">
            <a:schemeClr val="lt1"/>
          </a:fillRef>
          <a:effectRef idx="0">
            <a:schemeClr val="dk1"/>
          </a:effectRef>
          <a:fontRef idx="minor">
            <a:schemeClr val="dk1"/>
          </a:fontRef>
        </p:style>
        <p:txBody>
          <a:bodyPr rot="0" vert="horz" wrap="square" lIns="274320" tIns="274320" rIns="274320" bIns="274320" anchor="ctr" anchorCtr="0">
            <a:noAutofit/>
          </a:bodyPr>
          <a:lstStyle/>
          <a:p>
            <a:pPr marL="0" marR="0">
              <a:lnSpc>
                <a:spcPct val="115000"/>
              </a:lnSpc>
              <a:spcBef>
                <a:spcPts val="0"/>
              </a:spcBef>
              <a:spcAft>
                <a:spcPts val="1000"/>
              </a:spcAft>
            </a:pPr>
            <a:r>
              <a:rPr lang="en-US" sz="1000" dirty="0">
                <a:effectLst/>
                <a:ea typeface="Calibri"/>
                <a:cs typeface="Times New Roman"/>
              </a:rPr>
              <a:t>These are broad historic terms to describe this very large time period.</a:t>
            </a:r>
            <a:endParaRPr lang="en-US" sz="1100" dirty="0">
              <a:effectLst/>
              <a:ea typeface="Calibri"/>
              <a:cs typeface="Times New Roman"/>
            </a:endParaRPr>
          </a:p>
        </p:txBody>
      </p:sp>
      <p:sp>
        <p:nvSpPr>
          <p:cNvPr id="16" name="Rectangle 15"/>
          <p:cNvSpPr>
            <a:spLocks noChangeArrowheads="1"/>
          </p:cNvSpPr>
          <p:nvPr/>
        </p:nvSpPr>
        <p:spPr bwMode="auto">
          <a:xfrm flipH="1">
            <a:off x="1218565" y="3057525"/>
            <a:ext cx="5019675" cy="742950"/>
          </a:xfrm>
          <a:prstGeom prst="rect">
            <a:avLst/>
          </a:prstGeom>
          <a:ln>
            <a:noFill/>
            <a:headEnd/>
            <a:tailEnd/>
          </a:ln>
        </p:spPr>
        <p:style>
          <a:lnRef idx="2">
            <a:schemeClr val="dk1"/>
          </a:lnRef>
          <a:fillRef idx="1">
            <a:schemeClr val="lt1"/>
          </a:fillRef>
          <a:effectRef idx="0">
            <a:schemeClr val="dk1"/>
          </a:effectRef>
          <a:fontRef idx="minor">
            <a:schemeClr val="dk1"/>
          </a:fontRef>
        </p:style>
        <p:txBody>
          <a:bodyPr rot="0" vert="horz" wrap="square" lIns="274320" tIns="274320" rIns="274320" bIns="274320" anchor="ctr" anchorCtr="0">
            <a:noAutofit/>
          </a:bodyPr>
          <a:lstStyle/>
          <a:p>
            <a:pPr marL="457200" marR="0" indent="-457200">
              <a:lnSpc>
                <a:spcPct val="115000"/>
              </a:lnSpc>
              <a:spcBef>
                <a:spcPts val="0"/>
              </a:spcBef>
              <a:spcAft>
                <a:spcPts val="1000"/>
              </a:spcAft>
            </a:pPr>
            <a:r>
              <a:rPr lang="en-US" sz="1000">
                <a:effectLst/>
                <a:ea typeface="Calibri"/>
                <a:cs typeface="Times New Roman"/>
              </a:rPr>
              <a:t>These (above the timeline) are the specific art periods we are going to study</a:t>
            </a:r>
            <a:endParaRPr lang="en-US" sz="1100">
              <a:effectLst/>
              <a:ea typeface="Calibri"/>
              <a:cs typeface="Times New Roman"/>
            </a:endParaRPr>
          </a:p>
        </p:txBody>
      </p:sp>
      <p:sp>
        <p:nvSpPr>
          <p:cNvPr id="17" name="Text Box 14"/>
          <p:cNvSpPr txBox="1">
            <a:spLocks noChangeArrowheads="1"/>
          </p:cNvSpPr>
          <p:nvPr/>
        </p:nvSpPr>
        <p:spPr bwMode="auto">
          <a:xfrm>
            <a:off x="3986241" y="5902036"/>
            <a:ext cx="1371600" cy="763905"/>
          </a:xfrm>
          <a:prstGeom prst="rect">
            <a:avLst/>
          </a:prstGeom>
          <a:noFill/>
          <a:ln w="76200" cmpd="thickThin">
            <a:solidFill>
              <a:srgbClr val="622423"/>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137160" tIns="91440" rIns="137160" bIns="91440" anchor="ctr" anchorCtr="0" upright="1">
            <a:noAutofit/>
          </a:bodyPr>
          <a:lstStyle/>
          <a:p>
            <a:pPr marL="0" marR="0" algn="ctr">
              <a:lnSpc>
                <a:spcPct val="150000"/>
              </a:lnSpc>
              <a:spcBef>
                <a:spcPts val="0"/>
              </a:spcBef>
              <a:spcAft>
                <a:spcPts val="0"/>
              </a:spcAft>
            </a:pPr>
            <a:r>
              <a:rPr lang="en-US" sz="1000" i="1">
                <a:effectLst/>
                <a:latin typeface="Cambria"/>
                <a:ea typeface="Times New Roman"/>
                <a:cs typeface="Times New Roman"/>
              </a:rPr>
              <a:t>Iconoclasm</a:t>
            </a:r>
            <a:endParaRPr lang="en-US" sz="1100">
              <a:effectLst/>
              <a:latin typeface="Calibri"/>
              <a:ea typeface="Calibri"/>
              <a:cs typeface="Times New Roman"/>
            </a:endParaRPr>
          </a:p>
          <a:p>
            <a:pPr marL="0" marR="0" algn="ctr">
              <a:lnSpc>
                <a:spcPct val="150000"/>
              </a:lnSpc>
              <a:spcBef>
                <a:spcPts val="0"/>
              </a:spcBef>
              <a:spcAft>
                <a:spcPts val="0"/>
              </a:spcAft>
            </a:pPr>
            <a:r>
              <a:rPr lang="en-US" sz="1000" i="1">
                <a:effectLst/>
                <a:latin typeface="Cambria"/>
                <a:ea typeface="Times New Roman"/>
                <a:cs typeface="Times New Roman"/>
              </a:rPr>
              <a:t>726ce – 843ce</a:t>
            </a:r>
            <a:endParaRPr lang="en-US" sz="1100">
              <a:effectLst/>
              <a:latin typeface="Calibri"/>
              <a:ea typeface="Calibri"/>
              <a:cs typeface="Times New Roman"/>
            </a:endParaRPr>
          </a:p>
        </p:txBody>
      </p:sp>
      <p:sp>
        <p:nvSpPr>
          <p:cNvPr id="18" name="Rectangle 15"/>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16"/>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Rectangle 18"/>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Rectangle 20"/>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 name="Rectangle 23"/>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Rectangle 26"/>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 name="Rectangle 28"/>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Rectangle 30"/>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
            </a:r>
            <a:br>
              <a:rPr kumimoji="0" lang="en-US" sz="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6" name="Rectangle 32"/>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 name="Rectangle 37"/>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468438" algn="l"/>
              </a:tabLst>
            </a:pPr>
            <a:endParaRPr kumimoji="0" lang="en-U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468438" algn="l"/>
              </a:tabLst>
            </a:pPr>
            <a:r>
              <a:rPr kumimoji="0" lang="en-U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7080156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9" name="Picture 5" descr="san_vitale_raven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4800"/>
            <a:ext cx="466725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41991" name="Picture 7" descr="palin_christ_detail_2_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04800"/>
            <a:ext cx="3695700" cy="2452688"/>
          </a:xfrm>
          <a:prstGeom prst="rect">
            <a:avLst/>
          </a:prstGeom>
          <a:noFill/>
          <a:extLst>
            <a:ext uri="{909E8E84-426E-40DD-AFC4-6F175D3DCCD1}">
              <a14:hiddenFill xmlns:a14="http://schemas.microsoft.com/office/drawing/2010/main">
                <a:solidFill>
                  <a:srgbClr val="FFFFFF"/>
                </a:solidFill>
              </a14:hiddenFill>
            </a:ext>
          </a:extLst>
        </p:spPr>
      </p:pic>
      <p:pic>
        <p:nvPicPr>
          <p:cNvPr id="41993" name="Picture 9" descr="03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2971800"/>
            <a:ext cx="2989263" cy="3571875"/>
          </a:xfrm>
          <a:prstGeom prst="rect">
            <a:avLst/>
          </a:prstGeom>
          <a:noFill/>
          <a:extLst>
            <a:ext uri="{909E8E84-426E-40DD-AFC4-6F175D3DCCD1}">
              <a14:hiddenFill xmlns:a14="http://schemas.microsoft.com/office/drawing/2010/main">
                <a:solidFill>
                  <a:srgbClr val="FFFFFF"/>
                </a:solidFill>
              </a14:hiddenFill>
            </a:ext>
          </a:extLst>
        </p:spPr>
      </p:pic>
      <p:sp>
        <p:nvSpPr>
          <p:cNvPr id="41994" name="Rectangle 10"/>
          <p:cNvSpPr>
            <a:spLocks noChangeArrowheads="1"/>
          </p:cNvSpPr>
          <p:nvPr/>
        </p:nvSpPr>
        <p:spPr bwMode="auto">
          <a:xfrm>
            <a:off x="304800" y="3657600"/>
            <a:ext cx="5124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atin typeface="Arial" pitchFamily="34" charset="0"/>
              </a:rPr>
              <a:t>The Church of San Vitale, Ravenna, 530-547CE </a:t>
            </a:r>
          </a:p>
        </p:txBody>
      </p:sp>
      <p:pic>
        <p:nvPicPr>
          <p:cNvPr id="41996" name="Picture 12" descr="180px-Justini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4267200"/>
            <a:ext cx="1714500" cy="2181225"/>
          </a:xfrm>
          <a:prstGeom prst="rect">
            <a:avLst/>
          </a:prstGeom>
          <a:noFill/>
          <a:extLst>
            <a:ext uri="{909E8E84-426E-40DD-AFC4-6F175D3DCCD1}">
              <a14:hiddenFill xmlns:a14="http://schemas.microsoft.com/office/drawing/2010/main">
                <a:solidFill>
                  <a:srgbClr val="FFFFFF"/>
                </a:solidFill>
              </a14:hiddenFill>
            </a:ext>
          </a:extLst>
        </p:spPr>
      </p:pic>
      <p:pic>
        <p:nvPicPr>
          <p:cNvPr id="41998" name="Picture 14" descr="byzantine_justinia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9800" y="4267200"/>
            <a:ext cx="3124200" cy="2316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6979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Click to zoom">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l="5334" t="2499" r="9334" b="2499"/>
          <a:stretch>
            <a:fillRect/>
          </a:stretch>
        </p:blipFill>
        <p:spPr bwMode="auto">
          <a:xfrm>
            <a:off x="4648200" y="228600"/>
            <a:ext cx="2438400" cy="5791200"/>
          </a:xfrm>
          <a:prstGeom prst="rect">
            <a:avLst/>
          </a:prstGeom>
          <a:noFill/>
          <a:extLst>
            <a:ext uri="{909E8E84-426E-40DD-AFC4-6F175D3DCCD1}">
              <a14:hiddenFill xmlns:a14="http://schemas.microsoft.com/office/drawing/2010/main">
                <a:solidFill>
                  <a:srgbClr val="FFFFFF"/>
                </a:solidFill>
              </a14:hiddenFill>
            </a:ext>
          </a:extLst>
        </p:spPr>
      </p:pic>
      <p:sp>
        <p:nvSpPr>
          <p:cNvPr id="65539" name="Rectangle 3"/>
          <p:cNvSpPr>
            <a:spLocks noChangeArrowheads="1"/>
          </p:cNvSpPr>
          <p:nvPr/>
        </p:nvSpPr>
        <p:spPr bwMode="auto">
          <a:xfrm>
            <a:off x="2647950" y="6276975"/>
            <a:ext cx="3773488"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600" b="1">
                <a:latin typeface="Arial" pitchFamily="34" charset="0"/>
              </a:rPr>
              <a:t>Diptych of the Consul Justinian</a:t>
            </a:r>
            <a:r>
              <a:rPr lang="en-US" sz="1600">
                <a:latin typeface="Arial" pitchFamily="34" charset="0"/>
              </a:rPr>
              <a:t>, </a:t>
            </a:r>
          </a:p>
          <a:p>
            <a:pPr algn="ctr"/>
            <a:r>
              <a:rPr lang="en-US" sz="1600">
                <a:latin typeface="Arial" pitchFamily="34" charset="0"/>
              </a:rPr>
              <a:t>521 Byzantine; Made in Constantinople </a:t>
            </a:r>
          </a:p>
        </p:txBody>
      </p:sp>
      <p:pic>
        <p:nvPicPr>
          <p:cNvPr id="65540" name="Picture 4" descr="Click to zoom">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l="8000" t="2536" r="6667" b="1109"/>
          <a:stretch>
            <a:fillRect/>
          </a:stretch>
        </p:blipFill>
        <p:spPr bwMode="auto">
          <a:xfrm>
            <a:off x="2209800" y="228600"/>
            <a:ext cx="2438400"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7629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381000" y="152400"/>
            <a:ext cx="8305800"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1600">
                <a:latin typeface="Arial" pitchFamily="34" charset="0"/>
              </a:rPr>
              <a:t>Justinian, who would be the greatest emperor of the early Byzantine period, presented these handsome ivory panels to a member of the Roman senate announcing his election as consul. The title, now largely honorific, was once that of the supreme magistrate of the Roman Republic. Once hinged together with the names of the other consuls inscribed in wax on the interior, they were probably presented as an invitation to the great public games that the new consuls hosted in Constantinople's hippodrome (stadium). The elegantly carved classical motifs focus attention on the inscriptions written in Latin, still the official language of the Empire. Justinian was appointed consul for the East in 521, six years before he became emperor. To celebrate his appointment, he had diptychs, including this one, made for presentation to members of the Senate. Such ivory diptychs were popular in the early Byzantine Empire. </a:t>
            </a:r>
          </a:p>
        </p:txBody>
      </p:sp>
      <p:pic>
        <p:nvPicPr>
          <p:cNvPr id="66563" name="Picture 3" descr="md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3200400"/>
            <a:ext cx="1463675" cy="3124200"/>
          </a:xfrm>
          <a:prstGeom prst="rect">
            <a:avLst/>
          </a:prstGeom>
          <a:noFill/>
          <a:extLst>
            <a:ext uri="{909E8E84-426E-40DD-AFC4-6F175D3DCCD1}">
              <a14:hiddenFill xmlns:a14="http://schemas.microsoft.com/office/drawing/2010/main">
                <a:solidFill>
                  <a:srgbClr val="FFFFFF"/>
                </a:solidFill>
              </a14:hiddenFill>
            </a:ext>
          </a:extLst>
        </p:spPr>
      </p:pic>
      <p:pic>
        <p:nvPicPr>
          <p:cNvPr id="66564" name="Picture 4" descr="md17"/>
          <p:cNvPicPr>
            <a:picLocks noChangeAspect="1" noChangeArrowheads="1"/>
          </p:cNvPicPr>
          <p:nvPr/>
        </p:nvPicPr>
        <p:blipFill>
          <a:blip r:embed="rId3">
            <a:extLst>
              <a:ext uri="{28A0092B-C50C-407E-A947-70E740481C1C}">
                <a14:useLocalDpi xmlns:a14="http://schemas.microsoft.com/office/drawing/2010/main" val="0"/>
              </a:ext>
            </a:extLst>
          </a:blip>
          <a:srcRect l="20667" t="13750" r="15334" b="55000"/>
          <a:stretch>
            <a:fillRect/>
          </a:stretch>
        </p:blipFill>
        <p:spPr bwMode="auto">
          <a:xfrm>
            <a:off x="5715000" y="2819400"/>
            <a:ext cx="1609725" cy="1676400"/>
          </a:xfrm>
          <a:prstGeom prst="rect">
            <a:avLst/>
          </a:prstGeom>
          <a:noFill/>
          <a:extLst>
            <a:ext uri="{909E8E84-426E-40DD-AFC4-6F175D3DCCD1}">
              <a14:hiddenFill xmlns:a14="http://schemas.microsoft.com/office/drawing/2010/main">
                <a:solidFill>
                  <a:srgbClr val="FFFFFF"/>
                </a:solidFill>
              </a14:hiddenFill>
            </a:ext>
          </a:extLst>
        </p:spPr>
      </p:pic>
      <p:sp>
        <p:nvSpPr>
          <p:cNvPr id="66565" name="Text Box 5"/>
          <p:cNvSpPr txBox="1">
            <a:spLocks noChangeArrowheads="1"/>
          </p:cNvSpPr>
          <p:nvPr/>
        </p:nvSpPr>
        <p:spPr bwMode="auto">
          <a:xfrm>
            <a:off x="304800" y="2971800"/>
            <a:ext cx="5181600" cy="4125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a:latin typeface="Arial" pitchFamily="34" charset="0"/>
              </a:rPr>
              <a:t>This refined, simply carved example announces Justinian's appointment in Latin at the top of each wing, with a running inscription addressed to the senators in an elaborately bordered medallion in the center of each wing. At the four corners of each wing, lions' heads emerge from the centers of lush acanthus leaves. The soft, tactile quality of the acanthus stands in marked contrast to the abstract decorative medallions. In comparison with other consular diptychs, this example is relatively plain, since it was given to members of the Senate: higher government officials would have received more elaborately carved examples. The fact that three such diptychs presented by Justinian survive is certainly due to the subsequent political importance of the man whose consulship they proclaim. </a:t>
            </a:r>
          </a:p>
          <a:p>
            <a:pPr>
              <a:spcBef>
                <a:spcPct val="50000"/>
              </a:spcBef>
            </a:pPr>
            <a:endParaRPr lang="en-US" sz="1600">
              <a:latin typeface="Arial" pitchFamily="34" charset="0"/>
            </a:endParaRPr>
          </a:p>
        </p:txBody>
      </p:sp>
      <p:pic>
        <p:nvPicPr>
          <p:cNvPr id="66566" name="Picture 6" descr="md17"/>
          <p:cNvPicPr>
            <a:picLocks noChangeAspect="1" noChangeArrowheads="1"/>
          </p:cNvPicPr>
          <p:nvPr/>
        </p:nvPicPr>
        <p:blipFill>
          <a:blip r:embed="rId4">
            <a:extLst>
              <a:ext uri="{28A0092B-C50C-407E-A947-70E740481C1C}">
                <a14:useLocalDpi xmlns:a14="http://schemas.microsoft.com/office/drawing/2010/main" val="0"/>
              </a:ext>
            </a:extLst>
          </a:blip>
          <a:srcRect l="12666" t="31250" r="15334" b="33749"/>
          <a:stretch>
            <a:fillRect/>
          </a:stretch>
        </p:blipFill>
        <p:spPr bwMode="auto">
          <a:xfrm>
            <a:off x="5486400" y="4572000"/>
            <a:ext cx="1836738"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2334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3" descr="cl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81000"/>
            <a:ext cx="4781550" cy="5562600"/>
          </a:xfrm>
          <a:prstGeom prst="rect">
            <a:avLst/>
          </a:prstGeom>
          <a:noFill/>
          <a:extLst>
            <a:ext uri="{909E8E84-426E-40DD-AFC4-6F175D3DCCD1}">
              <a14:hiddenFill xmlns:a14="http://schemas.microsoft.com/office/drawing/2010/main">
                <a:solidFill>
                  <a:srgbClr val="FFFFFF"/>
                </a:solidFill>
              </a14:hiddenFill>
            </a:ext>
          </a:extLst>
        </p:spPr>
      </p:pic>
      <p:sp>
        <p:nvSpPr>
          <p:cNvPr id="33796" name="Rectangle 4"/>
          <p:cNvSpPr>
            <a:spLocks noChangeArrowheads="1"/>
          </p:cNvSpPr>
          <p:nvPr/>
        </p:nvSpPr>
        <p:spPr bwMode="auto">
          <a:xfrm>
            <a:off x="5486400" y="381000"/>
            <a:ext cx="3432175" cy="393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atin typeface="Arial" pitchFamily="34" charset="0"/>
              </a:rPr>
              <a:t>The tympanum above the doorway depicts Christ crowning the Virgin as the Queen of Heaven. This portal, probably from the north aisle of the cloister, would have led from the monastic precinct into the abbey church. The portal suffered severe damage during the sixteenth-century Wars of Religion; the heads of the two kings may have been repaired in the seventeenth century. </a:t>
            </a:r>
            <a:br>
              <a:rPr lang="en-US">
                <a:latin typeface="Arial" pitchFamily="34" charset="0"/>
              </a:rPr>
            </a:br>
            <a:endParaRPr lang="en-US">
              <a:latin typeface="Arial" pitchFamily="34" charset="0"/>
            </a:endParaRPr>
          </a:p>
        </p:txBody>
      </p:sp>
      <p:sp>
        <p:nvSpPr>
          <p:cNvPr id="33797" name="Rectangle 5"/>
          <p:cNvSpPr>
            <a:spLocks noChangeArrowheads="1"/>
          </p:cNvSpPr>
          <p:nvPr/>
        </p:nvSpPr>
        <p:spPr bwMode="auto">
          <a:xfrm>
            <a:off x="457200" y="5942013"/>
            <a:ext cx="753745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b="1">
                <a:latin typeface="Arial" pitchFamily="34" charset="0"/>
              </a:rPr>
              <a:t>Doorway from Moutiers-Saint-Jean</a:t>
            </a:r>
            <a:r>
              <a:rPr lang="en-US">
                <a:latin typeface="Arial" pitchFamily="34" charset="0"/>
              </a:rPr>
              <a:t>, ca. 1250</a:t>
            </a:r>
            <a:br>
              <a:rPr lang="en-US">
                <a:latin typeface="Arial" pitchFamily="34" charset="0"/>
              </a:rPr>
            </a:br>
            <a:r>
              <a:rPr lang="en-US">
                <a:latin typeface="Arial" pitchFamily="34" charset="0"/>
              </a:rPr>
              <a:t>French; Made in Burgundy</a:t>
            </a:r>
            <a:br>
              <a:rPr lang="en-US">
                <a:latin typeface="Arial" pitchFamily="34" charset="0"/>
              </a:rPr>
            </a:br>
            <a:r>
              <a:rPr lang="en-US">
                <a:latin typeface="Arial" pitchFamily="34" charset="0"/>
              </a:rPr>
              <a:t>White oolitic limestone with traces of polychromy; 15 ft. 5 in. x 12 ft. 7 in. </a:t>
            </a:r>
          </a:p>
        </p:txBody>
      </p:sp>
    </p:spTree>
    <p:extLst>
      <p:ext uri="{BB962C8B-B14F-4D97-AF65-F5344CB8AC3E}">
        <p14:creationId xmlns:p14="http://schemas.microsoft.com/office/powerpoint/2010/main" val="1908635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hb_199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6019800" cy="5326063"/>
          </a:xfrm>
          <a:prstGeom prst="rect">
            <a:avLst/>
          </a:prstGeom>
          <a:noFill/>
          <a:extLst>
            <a:ext uri="{909E8E84-426E-40DD-AFC4-6F175D3DCCD1}">
              <a14:hiddenFill xmlns:a14="http://schemas.microsoft.com/office/drawing/2010/main">
                <a:solidFill>
                  <a:srgbClr val="FFFFFF"/>
                </a:solidFill>
              </a14:hiddenFill>
            </a:ext>
          </a:extLst>
        </p:spPr>
      </p:pic>
      <p:sp>
        <p:nvSpPr>
          <p:cNvPr id="5124" name="Rectangle 4"/>
          <p:cNvSpPr>
            <a:spLocks noChangeArrowheads="1"/>
          </p:cNvSpPr>
          <p:nvPr/>
        </p:nvSpPr>
        <p:spPr bwMode="auto">
          <a:xfrm>
            <a:off x="0" y="58674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en-US" sz="1000" b="1">
                <a:latin typeface="Arial" pitchFamily="34" charset="0"/>
              </a:rPr>
              <a:t>Fragment of a Floor Mosaic with a Personification of Ktisis</a:t>
            </a:r>
            <a:r>
              <a:rPr lang="en-US" sz="1000">
                <a:latin typeface="Arial" pitchFamily="34" charset="0"/>
              </a:rPr>
              <a:t>, </a:t>
            </a:r>
          </a:p>
          <a:p>
            <a:pPr algn="l"/>
            <a:r>
              <a:rPr lang="en-US" sz="1000">
                <a:latin typeface="Arial" pitchFamily="34" charset="0"/>
              </a:rPr>
              <a:t>500–550</a:t>
            </a:r>
            <a:br>
              <a:rPr lang="en-US" sz="1000">
                <a:latin typeface="Arial" pitchFamily="34" charset="0"/>
              </a:rPr>
            </a:br>
            <a:r>
              <a:rPr lang="en-US" sz="1000">
                <a:latin typeface="Arial" pitchFamily="34" charset="0"/>
              </a:rPr>
              <a:t>Byzantine</a:t>
            </a:r>
            <a:br>
              <a:rPr lang="en-US" sz="1000">
                <a:latin typeface="Arial" pitchFamily="34" charset="0"/>
              </a:rPr>
            </a:br>
            <a:r>
              <a:rPr lang="en-US" sz="1000">
                <a:latin typeface="Arial" pitchFamily="34" charset="0"/>
              </a:rPr>
              <a:t>Marble and glass; Overall 53 3/8 x 33 in.</a:t>
            </a:r>
          </a:p>
          <a:p>
            <a:pPr algn="l"/>
            <a:r>
              <a:rPr lang="en-US" sz="1000">
                <a:solidFill>
                  <a:srgbClr val="008000"/>
                </a:solidFill>
                <a:latin typeface="Arial" pitchFamily="34" charset="0"/>
                <a:cs typeface="Arial" pitchFamily="34" charset="0"/>
              </a:rPr>
              <a:t>www.metmuseum.org</a:t>
            </a:r>
            <a:endParaRPr lang="en-US" sz="1000">
              <a:latin typeface="Arial" pitchFamily="34" charset="0"/>
            </a:endParaRPr>
          </a:p>
          <a:p>
            <a:pPr algn="l"/>
            <a:endParaRPr lang="en-US"/>
          </a:p>
        </p:txBody>
      </p:sp>
      <p:sp>
        <p:nvSpPr>
          <p:cNvPr id="5125" name="Rectangle 5"/>
          <p:cNvSpPr>
            <a:spLocks noChangeArrowheads="1"/>
          </p:cNvSpPr>
          <p:nvPr/>
        </p:nvSpPr>
        <p:spPr bwMode="auto">
          <a:xfrm>
            <a:off x="6096000" y="2895600"/>
            <a:ext cx="3048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r>
              <a:rPr lang="en-US" sz="1700">
                <a:latin typeface="Arial" pitchFamily="34" charset="0"/>
              </a:rPr>
              <a:t>The bust of a richly bejeweled woman stares from this fragment of a floor mosaic that was once part of a large public building. The partially restored Greek inscription near her head identifies her as Ktisis, the personification of the act of generous donation or foundation. To emphasize her role as donor, she holds the measuring tool for the Roman foot. On her right a man extends a cornucopia toward her as if offering a gift; the Greek word for "good" is near his head. Originally a similar figure probably appeared to her left, and an inscription by his head would have completed the legend "Good wishes."</a:t>
            </a:r>
          </a:p>
          <a:p>
            <a:pPr algn="l" eaLnBrk="0" hangingPunct="0"/>
            <a:endParaRPr lang="en-US"/>
          </a:p>
        </p:txBody>
      </p:sp>
    </p:spTree>
    <p:extLst>
      <p:ext uri="{BB962C8B-B14F-4D97-AF65-F5344CB8AC3E}">
        <p14:creationId xmlns:p14="http://schemas.microsoft.com/office/powerpoint/2010/main" val="32658115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354013" y="7778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7653" name="Rectangle 5"/>
          <p:cNvSpPr>
            <a:spLocks noChangeArrowheads="1"/>
          </p:cNvSpPr>
          <p:nvPr/>
        </p:nvSpPr>
        <p:spPr bwMode="auto">
          <a:xfrm>
            <a:off x="0" y="6446838"/>
            <a:ext cx="84359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000">
                <a:cs typeface="Times New Roman" pitchFamily="18" charset="0"/>
              </a:rPr>
              <a:t>Portrait Mosaic of Theodora, Church of San Vitale, Ravenna, Italy, c.530CE</a:t>
            </a:r>
          </a:p>
          <a:p>
            <a:pPr algn="l" eaLnBrk="0" hangingPunct="0"/>
            <a:endParaRPr lang="en-US" sz="2000"/>
          </a:p>
        </p:txBody>
      </p:sp>
      <p:pic>
        <p:nvPicPr>
          <p:cNvPr id="27652" name="Picture 4" descr="theodo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415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65334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descr="justini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951538"/>
          </a:xfrm>
          <a:prstGeom prst="rect">
            <a:avLst/>
          </a:prstGeom>
          <a:noFill/>
          <a:extLst>
            <a:ext uri="{909E8E84-426E-40DD-AFC4-6F175D3DCCD1}">
              <a14:hiddenFill xmlns:a14="http://schemas.microsoft.com/office/drawing/2010/main">
                <a:solidFill>
                  <a:srgbClr val="FFFFFF"/>
                </a:solidFill>
              </a14:hiddenFill>
            </a:ext>
          </a:extLst>
        </p:spPr>
      </p:pic>
      <p:sp>
        <p:nvSpPr>
          <p:cNvPr id="26628" name="Rectangle 4"/>
          <p:cNvSpPr>
            <a:spLocks noChangeArrowheads="1"/>
          </p:cNvSpPr>
          <p:nvPr/>
        </p:nvSpPr>
        <p:spPr bwMode="auto">
          <a:xfrm>
            <a:off x="0" y="3017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6629" name="Rectangle 5"/>
          <p:cNvSpPr>
            <a:spLocks noChangeArrowheads="1"/>
          </p:cNvSpPr>
          <p:nvPr/>
        </p:nvSpPr>
        <p:spPr bwMode="auto">
          <a:xfrm>
            <a:off x="0" y="3017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6630" name="Rectangle 6"/>
          <p:cNvSpPr>
            <a:spLocks noChangeArrowheads="1"/>
          </p:cNvSpPr>
          <p:nvPr/>
        </p:nvSpPr>
        <p:spPr bwMode="auto">
          <a:xfrm>
            <a:off x="0" y="6035675"/>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000">
                <a:cs typeface="Times New Roman" pitchFamily="18" charset="0"/>
              </a:rPr>
              <a:t>Portrait Mosaic of Justinian, Church of San Vitale, Ravenna, Italy c.530CE</a:t>
            </a:r>
          </a:p>
          <a:p>
            <a:pPr algn="l" eaLnBrk="0" hangingPunct="0"/>
            <a:endParaRPr lang="en-US" sz="2000"/>
          </a:p>
        </p:txBody>
      </p:sp>
    </p:spTree>
    <p:extLst>
      <p:ext uri="{BB962C8B-B14F-4D97-AF65-F5344CB8AC3E}">
        <p14:creationId xmlns:p14="http://schemas.microsoft.com/office/powerpoint/2010/main" val="3112142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descr="Hagia_Soph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28600"/>
            <a:ext cx="7924800" cy="5410200"/>
          </a:xfrm>
          <a:prstGeom prst="rect">
            <a:avLst/>
          </a:prstGeom>
          <a:noFill/>
          <a:extLst>
            <a:ext uri="{909E8E84-426E-40DD-AFC4-6F175D3DCCD1}">
              <a14:hiddenFill xmlns:a14="http://schemas.microsoft.com/office/drawing/2010/main">
                <a:solidFill>
                  <a:srgbClr val="FFFFFF"/>
                </a:solidFill>
              </a14:hiddenFill>
            </a:ext>
          </a:extLst>
        </p:spPr>
      </p:pic>
      <p:sp>
        <p:nvSpPr>
          <p:cNvPr id="11268" name="Rectangle 4"/>
          <p:cNvSpPr>
            <a:spLocks noChangeArrowheads="1"/>
          </p:cNvSpPr>
          <p:nvPr/>
        </p:nvSpPr>
        <p:spPr bwMode="auto">
          <a:xfrm>
            <a:off x="3810000" y="5638800"/>
            <a:ext cx="45720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t>HAGIA SOPHIA</a:t>
            </a:r>
            <a:br>
              <a:rPr lang="en-US" sz="1800"/>
            </a:br>
            <a:r>
              <a:rPr lang="en-US" sz="1800"/>
              <a:t>Byzantine Cathedral</a:t>
            </a:r>
          </a:p>
          <a:p>
            <a:pPr>
              <a:spcBef>
                <a:spcPct val="50000"/>
              </a:spcBef>
            </a:pPr>
            <a:r>
              <a:rPr lang="en-US" sz="1800"/>
              <a:t>Constantinople, now Istanbul, Turkey</a:t>
            </a:r>
          </a:p>
        </p:txBody>
      </p:sp>
    </p:spTree>
    <p:extLst>
      <p:ext uri="{BB962C8B-B14F-4D97-AF65-F5344CB8AC3E}">
        <p14:creationId xmlns:p14="http://schemas.microsoft.com/office/powerpoint/2010/main" val="9382844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5" name="Group 5"/>
          <p:cNvGrpSpPr>
            <a:grpSpLocks/>
          </p:cNvGrpSpPr>
          <p:nvPr/>
        </p:nvGrpSpPr>
        <p:grpSpPr bwMode="auto">
          <a:xfrm>
            <a:off x="1546225" y="1379538"/>
            <a:ext cx="6051550" cy="4098925"/>
            <a:chOff x="0" y="0"/>
            <a:chExt cx="3812" cy="2582"/>
          </a:xfrm>
        </p:grpSpPr>
        <p:sp>
          <p:nvSpPr>
            <p:cNvPr id="10242" name="Rectangle 2"/>
            <p:cNvSpPr>
              <a:spLocks noChangeArrowheads="1"/>
            </p:cNvSpPr>
            <p:nvPr/>
          </p:nvSpPr>
          <p:spPr bwMode="auto">
            <a:xfrm>
              <a:off x="0" y="0"/>
              <a:ext cx="30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0243" name="Rectangle 3"/>
            <p:cNvSpPr>
              <a:spLocks noChangeArrowheads="1"/>
            </p:cNvSpPr>
            <p:nvPr/>
          </p:nvSpPr>
          <p:spPr bwMode="auto">
            <a:xfrm>
              <a:off x="0" y="0"/>
              <a:ext cx="3812" cy="2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hlinkClick r:id="rId2"/>
                </a:rPr>
                <a:t>  </a:t>
              </a:r>
              <a:r>
                <a:rPr lang="en-US" sz="23900"/>
                <a:t> </a:t>
              </a:r>
              <a:r>
                <a:rPr lang="en-US"/>
                <a:t>                                                                          </a:t>
              </a:r>
            </a:p>
          </p:txBody>
        </p:sp>
      </p:grpSp>
      <p:pic>
        <p:nvPicPr>
          <p:cNvPr id="10244" name="Picture 4" descr="Hagia Sophia, Istanbul">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81000"/>
            <a:ext cx="7696200" cy="5126038"/>
          </a:xfrm>
          <a:prstGeom prst="rect">
            <a:avLst/>
          </a:prstGeom>
          <a:noFill/>
          <a:extLst>
            <a:ext uri="{909E8E84-426E-40DD-AFC4-6F175D3DCCD1}">
              <a14:hiddenFill xmlns:a14="http://schemas.microsoft.com/office/drawing/2010/main">
                <a:solidFill>
                  <a:srgbClr val="FFFFFF"/>
                </a:solidFill>
              </a14:hiddenFill>
            </a:ext>
          </a:extLst>
        </p:spPr>
      </p:pic>
      <p:sp>
        <p:nvSpPr>
          <p:cNvPr id="10246" name="Rectangle 6"/>
          <p:cNvSpPr>
            <a:spLocks noChangeArrowheads="1"/>
          </p:cNvSpPr>
          <p:nvPr/>
        </p:nvSpPr>
        <p:spPr bwMode="auto">
          <a:xfrm>
            <a:off x="3276600" y="5562600"/>
            <a:ext cx="45720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t>HAGIA SOPHIA</a:t>
            </a:r>
            <a:br>
              <a:rPr lang="en-US" sz="1800"/>
            </a:br>
            <a:r>
              <a:rPr lang="en-US" sz="1800"/>
              <a:t>Byzantine Cathedral</a:t>
            </a:r>
          </a:p>
          <a:p>
            <a:pPr>
              <a:spcBef>
                <a:spcPct val="50000"/>
              </a:spcBef>
            </a:pPr>
            <a:r>
              <a:rPr lang="en-US" sz="1800"/>
              <a:t>Constantinople, now Istanbul, Turkey</a:t>
            </a:r>
          </a:p>
        </p:txBody>
      </p:sp>
    </p:spTree>
    <p:extLst>
      <p:ext uri="{BB962C8B-B14F-4D97-AF65-F5344CB8AC3E}">
        <p14:creationId xmlns:p14="http://schemas.microsoft.com/office/powerpoint/2010/main" val="14579892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File:Moscow July 2011-4a.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457200"/>
            <a:ext cx="4772025" cy="570547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3400" y="1295400"/>
            <a:ext cx="2438400" cy="2862322"/>
          </a:xfrm>
          <a:prstGeom prst="rect">
            <a:avLst/>
          </a:prstGeom>
          <a:noFill/>
        </p:spPr>
        <p:txBody>
          <a:bodyPr wrap="square" rtlCol="0">
            <a:spAutoFit/>
          </a:bodyPr>
          <a:lstStyle/>
          <a:p>
            <a:r>
              <a:rPr lang="en-US" dirty="0" smtClean="0"/>
              <a:t>St Basil’s Cathedral</a:t>
            </a:r>
          </a:p>
          <a:p>
            <a:r>
              <a:rPr lang="en-US" dirty="0" smtClean="0"/>
              <a:t>Moscow</a:t>
            </a:r>
          </a:p>
          <a:p>
            <a:endParaRPr lang="en-US" dirty="0"/>
          </a:p>
          <a:p>
            <a:endParaRPr lang="en-US" dirty="0" smtClean="0"/>
          </a:p>
          <a:p>
            <a:r>
              <a:rPr lang="en-US" dirty="0" smtClean="0"/>
              <a:t>Onion dome - </a:t>
            </a:r>
            <a:r>
              <a:rPr lang="en-US" dirty="0"/>
              <a:t>A dome that bulges in the middle and rises to a point, used esp. in Russian church architecture.</a:t>
            </a:r>
          </a:p>
        </p:txBody>
      </p:sp>
    </p:spTree>
    <p:extLst>
      <p:ext uri="{BB962C8B-B14F-4D97-AF65-F5344CB8AC3E}">
        <p14:creationId xmlns:p14="http://schemas.microsoft.com/office/powerpoint/2010/main" val="3486220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7" name="Group 5"/>
          <p:cNvGrpSpPr>
            <a:grpSpLocks/>
          </p:cNvGrpSpPr>
          <p:nvPr/>
        </p:nvGrpSpPr>
        <p:grpSpPr bwMode="auto">
          <a:xfrm>
            <a:off x="0" y="1463675"/>
            <a:ext cx="9144000" cy="3810000"/>
            <a:chOff x="0" y="0"/>
            <a:chExt cx="5760" cy="2400"/>
          </a:xfrm>
        </p:grpSpPr>
        <p:sp>
          <p:nvSpPr>
            <p:cNvPr id="8194" name="Rectangle 2"/>
            <p:cNvSpPr>
              <a:spLocks noChangeArrowheads="1"/>
            </p:cNvSpPr>
            <p:nvPr/>
          </p:nvSpPr>
          <p:spPr bwMode="auto">
            <a:xfrm>
              <a:off x="0" y="0"/>
              <a:ext cx="3544"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8195" name="Rectangle 3"/>
            <p:cNvSpPr>
              <a:spLocks noChangeArrowheads="1"/>
            </p:cNvSpPr>
            <p:nvPr/>
          </p:nvSpPr>
          <p:spPr bwMode="auto">
            <a:xfrm>
              <a:off x="0" y="0"/>
              <a:ext cx="5760" cy="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en-US" dirty="0"/>
                <a:t>  </a:t>
              </a:r>
              <a:r>
                <a:rPr lang="en-US" sz="24400" dirty="0"/>
                <a:t> </a:t>
              </a:r>
              <a:r>
                <a:rPr lang="en-US" dirty="0"/>
                <a:t>                                                                            </a:t>
              </a:r>
            </a:p>
          </p:txBody>
        </p:sp>
      </p:grpSp>
      <p:pic>
        <p:nvPicPr>
          <p:cNvPr id="8196" name="Picture 4" descr="Early Christian Catacomb, R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909091"/>
            <a:ext cx="5538787" cy="3635107"/>
          </a:xfrm>
          <a:prstGeom prst="rect">
            <a:avLst/>
          </a:prstGeom>
          <a:noFill/>
          <a:extLst>
            <a:ext uri="{909E8E84-426E-40DD-AFC4-6F175D3DCCD1}">
              <a14:hiddenFill xmlns:a14="http://schemas.microsoft.com/office/drawing/2010/main">
                <a:solidFill>
                  <a:srgbClr val="FFFFFF"/>
                </a:solidFill>
              </a14:hiddenFill>
            </a:ext>
          </a:extLst>
        </p:spPr>
      </p:pic>
      <p:grpSp>
        <p:nvGrpSpPr>
          <p:cNvPr id="8204" name="Group 12"/>
          <p:cNvGrpSpPr>
            <a:grpSpLocks/>
          </p:cNvGrpSpPr>
          <p:nvPr/>
        </p:nvGrpSpPr>
        <p:grpSpPr bwMode="auto">
          <a:xfrm>
            <a:off x="0" y="4495800"/>
            <a:ext cx="9144000" cy="781050"/>
            <a:chOff x="0" y="0"/>
            <a:chExt cx="5760" cy="492"/>
          </a:xfrm>
        </p:grpSpPr>
        <p:sp>
          <p:nvSpPr>
            <p:cNvPr id="8198" name="Rectangle 6"/>
            <p:cNvSpPr>
              <a:spLocks noChangeArrowheads="1"/>
            </p:cNvSpPr>
            <p:nvPr/>
          </p:nvSpPr>
          <p:spPr bwMode="auto">
            <a:xfrm>
              <a:off x="0" y="0"/>
              <a:ext cx="3544"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nvGrpSpPr>
            <p:cNvPr id="8203" name="Group 11"/>
            <p:cNvGrpSpPr>
              <a:grpSpLocks/>
            </p:cNvGrpSpPr>
            <p:nvPr/>
          </p:nvGrpSpPr>
          <p:grpSpPr bwMode="auto">
            <a:xfrm>
              <a:off x="0" y="0"/>
              <a:ext cx="5760" cy="492"/>
              <a:chOff x="0" y="0"/>
              <a:chExt cx="5760" cy="492"/>
            </a:xfrm>
          </p:grpSpPr>
          <p:sp>
            <p:nvSpPr>
              <p:cNvPr id="8199" name="Rectangle 7"/>
              <p:cNvSpPr>
                <a:spLocks noChangeArrowheads="1"/>
              </p:cNvSpPr>
              <p:nvPr/>
            </p:nvSpPr>
            <p:spPr bwMode="auto">
              <a:xfrm>
                <a:off x="0" y="0"/>
                <a:ext cx="5760" cy="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en-US" sz="1600">
                    <a:latin typeface="MS Reference Sans Serif" pitchFamily="34" charset="0"/>
                  </a:rPr>
                  <a:t>Examples of early Christian fresco painting can be found in underground tombs, such as the catacombs on Via Latina in Rome, shown here. Early Christian artists borrowed motifs from Roman mythology and gave them Christian significance. The figure of Hercules killing the serpent, on the left, came to symbolize Jesus Christ triumphing over Satan. The peacocks on the tomb stand for resurrection because of a belief that their flesh does not decay after death.</a:t>
                </a:r>
              </a:p>
              <a:p>
                <a:pPr algn="l"/>
                <a:endParaRPr lang="en-US" sz="1600">
                  <a:latin typeface="MS Reference Sans Serif" pitchFamily="34" charset="0"/>
                </a:endParaRPr>
              </a:p>
              <a:p>
                <a:pPr algn="l"/>
                <a:r>
                  <a:rPr lang="en-US" sz="1600">
                    <a:latin typeface="Verdana" pitchFamily="34" charset="0"/>
                  </a:rPr>
                  <a:t>G. Neri/Woodfin Camp and Associates, Inc.</a:t>
                </a:r>
              </a:p>
              <a:p>
                <a:pPr algn="l"/>
                <a:r>
                  <a:rPr lang="en-US" sz="1600">
                    <a:latin typeface="Arial" pitchFamily="34" charset="0"/>
                    <a:cs typeface="Arial" pitchFamily="34" charset="0"/>
                  </a:rPr>
                  <a:t>encarta.msn.com/.../pho/t065/T065226A.jpg</a:t>
                </a:r>
                <a:br>
                  <a:rPr lang="en-US" sz="1600">
                    <a:latin typeface="Arial" pitchFamily="34" charset="0"/>
                    <a:cs typeface="Arial" pitchFamily="34" charset="0"/>
                  </a:rPr>
                </a:br>
                <a:endParaRPr lang="en-US" sz="1600">
                  <a:latin typeface="Arial" pitchFamily="34" charset="0"/>
                  <a:cs typeface="Arial" pitchFamily="34" charset="0"/>
                </a:endParaRPr>
              </a:p>
              <a:p>
                <a:pPr algn="l"/>
                <a:endParaRPr lang="en-US" sz="1600">
                  <a:solidFill>
                    <a:srgbClr val="333333"/>
                  </a:solidFill>
                  <a:latin typeface="Verdana" pitchFamily="34" charset="0"/>
                </a:endParaRPr>
              </a:p>
            </p:txBody>
          </p:sp>
          <p:sp>
            <p:nvSpPr>
              <p:cNvPr id="8200" name="Rectangle 8"/>
              <p:cNvSpPr>
                <a:spLocks noChangeArrowheads="1"/>
              </p:cNvSpPr>
              <p:nvPr/>
            </p:nvSpPr>
            <p:spPr bwMode="auto">
              <a:xfrm>
                <a:off x="0" y="232"/>
                <a:ext cx="5760" cy="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en-US" sz="1100"/>
                  <a:t>  </a:t>
                </a:r>
                <a:endParaRPr lang="en-US" sz="1400"/>
              </a:p>
            </p:txBody>
          </p:sp>
          <p:sp>
            <p:nvSpPr>
              <p:cNvPr id="8202" name="Rectangle 10"/>
              <p:cNvSpPr>
                <a:spLocks noChangeArrowheads="1"/>
              </p:cNvSpPr>
              <p:nvPr/>
            </p:nvSpPr>
            <p:spPr bwMode="auto">
              <a:xfrm>
                <a:off x="0" y="396"/>
                <a:ext cx="5760"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a:p>
            </p:txBody>
          </p:sp>
        </p:grpSp>
      </p:grpSp>
      <p:pic>
        <p:nvPicPr>
          <p:cNvPr id="8201" name="Picture 9" descr="tra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0" y="3452813"/>
            <a:ext cx="11113" cy="2286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27000" y="196333"/>
            <a:ext cx="4725974" cy="769441"/>
          </a:xfrm>
          <a:prstGeom prst="rect">
            <a:avLst/>
          </a:prstGeom>
        </p:spPr>
        <p:txBody>
          <a:bodyPr wrap="none">
            <a:spAutoFit/>
          </a:bodyPr>
          <a:lstStyle/>
          <a:p>
            <a:r>
              <a:rPr lang="en-US" sz="4400" dirty="0" smtClean="0">
                <a:latin typeface="Old English Text MT" pitchFamily="66" charset="0"/>
              </a:rPr>
              <a:t>Early Christian Art</a:t>
            </a:r>
            <a:endParaRPr lang="en-US" sz="4400" dirty="0">
              <a:latin typeface="Old English Text MT" pitchFamily="66" charset="0"/>
            </a:endParaRPr>
          </a:p>
        </p:txBody>
      </p:sp>
    </p:spTree>
    <p:extLst>
      <p:ext uri="{BB962C8B-B14F-4D97-AF65-F5344CB8AC3E}">
        <p14:creationId xmlns:p14="http://schemas.microsoft.com/office/powerpoint/2010/main" val="8244384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461757"/>
            <a:ext cx="7924800" cy="769441"/>
          </a:xfrm>
          <a:prstGeom prst="rect">
            <a:avLst/>
          </a:prstGeom>
          <a:noFill/>
        </p:spPr>
        <p:txBody>
          <a:bodyPr wrap="square" rtlCol="0">
            <a:spAutoFit/>
          </a:bodyPr>
          <a:lstStyle/>
          <a:p>
            <a:r>
              <a:rPr lang="en-US" sz="4400" dirty="0" smtClean="0">
                <a:latin typeface="Old English Text MT" pitchFamily="66" charset="0"/>
              </a:rPr>
              <a:t>Iconoclasm – from 726-843ce</a:t>
            </a:r>
            <a:endParaRPr lang="en-US" sz="4400" dirty="0">
              <a:latin typeface="Old English Text MT" pitchFamily="66" charset="0"/>
            </a:endParaRPr>
          </a:p>
        </p:txBody>
      </p:sp>
      <p:sp>
        <p:nvSpPr>
          <p:cNvPr id="3" name="Rectangle 2"/>
          <p:cNvSpPr/>
          <p:nvPr/>
        </p:nvSpPr>
        <p:spPr>
          <a:xfrm>
            <a:off x="528034" y="1219200"/>
            <a:ext cx="7620000" cy="1477328"/>
          </a:xfrm>
          <a:prstGeom prst="rect">
            <a:avLst/>
          </a:prstGeom>
        </p:spPr>
        <p:txBody>
          <a:bodyPr wrap="square">
            <a:spAutoFit/>
          </a:bodyPr>
          <a:lstStyle/>
          <a:p>
            <a:r>
              <a:rPr lang="en-US" dirty="0"/>
              <a:t>Icons (from the Greek </a:t>
            </a:r>
            <a:r>
              <a:rPr lang="en-US" i="1" dirty="0" err="1"/>
              <a:t>eikones</a:t>
            </a:r>
            <a:r>
              <a:rPr lang="en-US" dirty="0"/>
              <a:t>) are sacred images representing the saints, Christ, and the </a:t>
            </a:r>
            <a:r>
              <a:rPr lang="en-US" dirty="0">
                <a:hlinkClick r:id="rId2" action="ppaction://hlinkfile"/>
              </a:rPr>
              <a:t>Virgin</a:t>
            </a:r>
            <a:r>
              <a:rPr lang="en-US" dirty="0"/>
              <a:t>, as well as narrative scenes such as Christ's </a:t>
            </a:r>
            <a:r>
              <a:rPr lang="en-US" dirty="0">
                <a:hlinkClick r:id="rId3" action="ppaction://hlinkfile"/>
              </a:rPr>
              <a:t>Crucifixion</a:t>
            </a:r>
            <a:r>
              <a:rPr lang="en-US" dirty="0"/>
              <a:t>. While today the term is most closely associated with </a:t>
            </a:r>
            <a:r>
              <a:rPr lang="en-US" dirty="0">
                <a:hlinkClick r:id="rId4" action="ppaction://hlinkfile"/>
              </a:rPr>
              <a:t>wooden panel painting</a:t>
            </a:r>
            <a:r>
              <a:rPr lang="en-US" dirty="0"/>
              <a:t>, in </a:t>
            </a:r>
            <a:r>
              <a:rPr lang="en-US" dirty="0">
                <a:hlinkClick r:id="rId5" action="ppaction://hlinkfile"/>
              </a:rPr>
              <a:t>Byzantium</a:t>
            </a:r>
            <a:r>
              <a:rPr lang="en-US" dirty="0"/>
              <a:t> icons could be crafted in all media, including marble, ivory, ceramic, gemstone, precious metal, enamel, textile, fresco, and mosaic.</a:t>
            </a:r>
          </a:p>
        </p:txBody>
      </p:sp>
      <p:sp>
        <p:nvSpPr>
          <p:cNvPr id="4" name="Rectangle 3"/>
          <p:cNvSpPr/>
          <p:nvPr/>
        </p:nvSpPr>
        <p:spPr>
          <a:xfrm>
            <a:off x="5029200" y="2828836"/>
            <a:ext cx="3048000" cy="1938992"/>
          </a:xfrm>
          <a:prstGeom prst="rect">
            <a:avLst/>
          </a:prstGeom>
        </p:spPr>
        <p:txBody>
          <a:bodyPr wrap="square">
            <a:spAutoFit/>
          </a:bodyPr>
          <a:lstStyle/>
          <a:p>
            <a:r>
              <a:rPr lang="en-US" sz="2000" b="1" i="1" dirty="0"/>
              <a:t>Old Testament prohibitions against worshipping graven images (Exodus 20:4) provided one of the most important precedents for Byzantine Iconoclasm.</a:t>
            </a:r>
          </a:p>
        </p:txBody>
      </p:sp>
      <p:pic>
        <p:nvPicPr>
          <p:cNvPr id="20482" name="Picture 2" descr="Christ Pantocrator (The Ruler of the Universe), fresco, Catacombs of Commodilla, 4th centur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4284" y="2828836"/>
            <a:ext cx="3333750" cy="35814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338034" y="5763905"/>
            <a:ext cx="4572000" cy="646331"/>
          </a:xfrm>
          <a:prstGeom prst="rect">
            <a:avLst/>
          </a:prstGeom>
        </p:spPr>
        <p:txBody>
          <a:bodyPr>
            <a:spAutoFit/>
          </a:bodyPr>
          <a:lstStyle/>
          <a:p>
            <a:r>
              <a:rPr lang="en-US" i="1" dirty="0"/>
              <a:t>Christ </a:t>
            </a:r>
            <a:r>
              <a:rPr lang="en-US" i="1" dirty="0" err="1"/>
              <a:t>Pantocrator</a:t>
            </a:r>
            <a:r>
              <a:rPr lang="en-US" i="1" dirty="0"/>
              <a:t> (The Ruler of the Universe)</a:t>
            </a:r>
            <a:r>
              <a:rPr lang="en-US" dirty="0"/>
              <a:t>, Catacombs of </a:t>
            </a:r>
            <a:r>
              <a:rPr lang="en-US" dirty="0" err="1"/>
              <a:t>Commodilla</a:t>
            </a:r>
            <a:r>
              <a:rPr lang="en-US" dirty="0"/>
              <a:t>, 4th century </a:t>
            </a:r>
          </a:p>
        </p:txBody>
      </p:sp>
    </p:spTree>
    <p:extLst>
      <p:ext uri="{BB962C8B-B14F-4D97-AF65-F5344CB8AC3E}">
        <p14:creationId xmlns:p14="http://schemas.microsoft.com/office/powerpoint/2010/main" val="15212593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438789"/>
            <a:ext cx="6096000" cy="769441"/>
          </a:xfrm>
          <a:prstGeom prst="rect">
            <a:avLst/>
          </a:prstGeom>
          <a:noFill/>
        </p:spPr>
        <p:txBody>
          <a:bodyPr wrap="square" rtlCol="0">
            <a:spAutoFit/>
          </a:bodyPr>
          <a:lstStyle/>
          <a:p>
            <a:r>
              <a:rPr lang="en-US" sz="4400" dirty="0" smtClean="0">
                <a:latin typeface="Old English Text MT" pitchFamily="66" charset="0"/>
              </a:rPr>
              <a:t>Migration Period Art</a:t>
            </a:r>
            <a:endParaRPr lang="en-US" sz="4400" dirty="0">
              <a:latin typeface="Old English Text MT" pitchFamily="66" charset="0"/>
            </a:endParaRPr>
          </a:p>
        </p:txBody>
      </p:sp>
      <p:sp>
        <p:nvSpPr>
          <p:cNvPr id="3" name="Rectangle 2"/>
          <p:cNvSpPr/>
          <p:nvPr/>
        </p:nvSpPr>
        <p:spPr>
          <a:xfrm>
            <a:off x="1039090" y="1023564"/>
            <a:ext cx="7086600" cy="1200329"/>
          </a:xfrm>
          <a:prstGeom prst="rect">
            <a:avLst/>
          </a:prstGeom>
        </p:spPr>
        <p:txBody>
          <a:bodyPr wrap="square">
            <a:spAutoFit/>
          </a:bodyPr>
          <a:lstStyle/>
          <a:p>
            <a:r>
              <a:rPr lang="en-US" dirty="0"/>
              <a:t>As elsewhere in Europe between 1 and 500, the Roman empire was the power against which peoples outside its borders defined themselves. </a:t>
            </a:r>
            <a:r>
              <a:rPr lang="en-US" dirty="0" smtClean="0"/>
              <a:t>By </a:t>
            </a:r>
            <a:r>
              <a:rPr lang="en-US" dirty="0"/>
              <a:t>the end of the period, migrating tribes caused violent disturbances in the social fabric</a:t>
            </a:r>
            <a:r>
              <a:rPr lang="en-US" dirty="0" smtClean="0"/>
              <a:t>.  </a:t>
            </a:r>
            <a:r>
              <a:rPr lang="en-US" dirty="0"/>
              <a:t>m</a:t>
            </a:r>
            <a:r>
              <a:rPr lang="en-US" dirty="0" smtClean="0"/>
              <a:t>etmuseum.org</a:t>
            </a:r>
            <a:endParaRPr lang="en-US" dirty="0"/>
          </a:p>
        </p:txBody>
      </p:sp>
      <p:pic>
        <p:nvPicPr>
          <p:cNvPr id="4" name="Picture 2" descr="roman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890" y="2223893"/>
            <a:ext cx="7239000" cy="4257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30717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File:Oseberg ship head post.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609600"/>
            <a:ext cx="5153025" cy="570547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019800" y="2133600"/>
            <a:ext cx="2971800" cy="923330"/>
          </a:xfrm>
          <a:prstGeom prst="rect">
            <a:avLst/>
          </a:prstGeom>
        </p:spPr>
        <p:txBody>
          <a:bodyPr wrap="square">
            <a:spAutoFit/>
          </a:bodyPr>
          <a:lstStyle/>
          <a:p>
            <a:r>
              <a:rPr lang="en-US" dirty="0" smtClean="0">
                <a:effectLst/>
                <a:hlinkClick r:id="rId4" tooltip="Viking"/>
              </a:rPr>
              <a:t>Viking</a:t>
            </a:r>
            <a:r>
              <a:rPr lang="en-US" dirty="0" smtClean="0">
                <a:effectLst/>
              </a:rPr>
              <a:t> carved wood and metal </a:t>
            </a:r>
            <a:r>
              <a:rPr lang="en-US" dirty="0" smtClean="0">
                <a:effectLst/>
                <a:hlinkClick r:id="rId5" tooltip="Prow"/>
              </a:rPr>
              <a:t>prow</a:t>
            </a:r>
            <a:r>
              <a:rPr lang="en-US" dirty="0" smtClean="0">
                <a:effectLst/>
              </a:rPr>
              <a:t> from the </a:t>
            </a:r>
            <a:r>
              <a:rPr lang="en-US" dirty="0" err="1" smtClean="0">
                <a:effectLst/>
                <a:hlinkClick r:id="rId6" tooltip="Oseberg ship"/>
              </a:rPr>
              <a:t>Oseberg</a:t>
            </a:r>
            <a:r>
              <a:rPr lang="en-US" dirty="0" smtClean="0">
                <a:effectLst/>
                <a:hlinkClick r:id="rId6" tooltip="Oseberg ship"/>
              </a:rPr>
              <a:t> ship</a:t>
            </a:r>
            <a:r>
              <a:rPr lang="en-US" dirty="0" smtClean="0">
                <a:effectLst/>
              </a:rPr>
              <a:t>, ca. 800, </a:t>
            </a:r>
            <a:r>
              <a:rPr lang="en-US" dirty="0" smtClean="0">
                <a:effectLst/>
                <a:hlinkClick r:id="rId7" tooltip="Norway"/>
              </a:rPr>
              <a:t>Norway</a:t>
            </a:r>
            <a:endParaRPr lang="en-US" dirty="0"/>
          </a:p>
        </p:txBody>
      </p:sp>
    </p:spTree>
    <p:extLst>
      <p:ext uri="{BB962C8B-B14F-4D97-AF65-F5344CB8AC3E}">
        <p14:creationId xmlns:p14="http://schemas.microsoft.com/office/powerpoint/2010/main" val="35584671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descr="layou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8077200" cy="5621338"/>
          </a:xfrm>
          <a:prstGeom prst="rect">
            <a:avLst/>
          </a:prstGeom>
          <a:noFill/>
          <a:extLst>
            <a:ext uri="{909E8E84-426E-40DD-AFC4-6F175D3DCCD1}">
              <a14:hiddenFill xmlns:a14="http://schemas.microsoft.com/office/drawing/2010/main">
                <a:solidFill>
                  <a:srgbClr val="FFFFFF"/>
                </a:solidFill>
              </a14:hiddenFill>
            </a:ext>
          </a:extLst>
        </p:spPr>
      </p:pic>
      <p:sp>
        <p:nvSpPr>
          <p:cNvPr id="13316" name="Rectangle 4"/>
          <p:cNvSpPr>
            <a:spLocks noChangeArrowheads="1"/>
          </p:cNvSpPr>
          <p:nvPr/>
        </p:nvSpPr>
        <p:spPr bwMode="auto">
          <a:xfrm>
            <a:off x="2057400" y="6019800"/>
            <a:ext cx="5022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Arial" pitchFamily="34" charset="0"/>
              </a:rPr>
              <a:t>http://www.abdn.ac.uk/english/lion/castles.shtml</a:t>
            </a:r>
          </a:p>
        </p:txBody>
      </p:sp>
    </p:spTree>
    <p:extLst>
      <p:ext uri="{BB962C8B-B14F-4D97-AF65-F5344CB8AC3E}">
        <p14:creationId xmlns:p14="http://schemas.microsoft.com/office/powerpoint/2010/main" val="18460869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457200" y="457200"/>
            <a:ext cx="3600450"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atin typeface="Arial" pitchFamily="34" charset="0"/>
              </a:rPr>
              <a:t>The medieval castle originated in the ninth century in France, western Germany and northern Italy because the nobles began building fortifications in response to increasing insecurity in the region. </a:t>
            </a:r>
          </a:p>
        </p:txBody>
      </p:sp>
      <p:sp>
        <p:nvSpPr>
          <p:cNvPr id="56323" name="Rectangle 3"/>
          <p:cNvSpPr>
            <a:spLocks noChangeArrowheads="1"/>
          </p:cNvSpPr>
          <p:nvPr/>
        </p:nvSpPr>
        <p:spPr bwMode="auto">
          <a:xfrm>
            <a:off x="5105400" y="3505200"/>
            <a:ext cx="3638550" cy="311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atin typeface="Arial" pitchFamily="34" charset="0"/>
              </a:rPr>
              <a:t>In Europe in the Middles Ages the castle was a fortified residence of a nobleman, effectively displaying his authority and feudal lordship over the territory associated with it as well as serving a military function. The castles were sometimes fortified towns with a fortified bridge which was very important against the defense of the Vikings.</a:t>
            </a:r>
          </a:p>
        </p:txBody>
      </p:sp>
      <p:pic>
        <p:nvPicPr>
          <p:cNvPr id="56324" name="Picture 4" descr="angers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533400"/>
            <a:ext cx="3962400" cy="2971800"/>
          </a:xfrm>
          <a:prstGeom prst="rect">
            <a:avLst/>
          </a:prstGeom>
          <a:noFill/>
          <a:extLst>
            <a:ext uri="{909E8E84-426E-40DD-AFC4-6F175D3DCCD1}">
              <a14:hiddenFill xmlns:a14="http://schemas.microsoft.com/office/drawing/2010/main">
                <a:solidFill>
                  <a:srgbClr val="FFFFFF"/>
                </a:solidFill>
              </a14:hiddenFill>
            </a:ext>
          </a:extLst>
        </p:spPr>
      </p:pic>
      <p:sp>
        <p:nvSpPr>
          <p:cNvPr id="56325" name="Rectangle 5"/>
          <p:cNvSpPr>
            <a:spLocks noChangeArrowheads="1"/>
          </p:cNvSpPr>
          <p:nvPr/>
        </p:nvSpPr>
        <p:spPr bwMode="auto">
          <a:xfrm>
            <a:off x="7924800" y="3124200"/>
            <a:ext cx="895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Arial" pitchFamily="34" charset="0"/>
              </a:rPr>
              <a:t>France</a:t>
            </a:r>
          </a:p>
        </p:txBody>
      </p:sp>
      <p:pic>
        <p:nvPicPr>
          <p:cNvPr id="56326" name="Picture 6" descr="pic00047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514600"/>
            <a:ext cx="4343400" cy="3049588"/>
          </a:xfrm>
          <a:prstGeom prst="rect">
            <a:avLst/>
          </a:prstGeom>
          <a:noFill/>
          <a:extLst>
            <a:ext uri="{909E8E84-426E-40DD-AFC4-6F175D3DCCD1}">
              <a14:hiddenFill xmlns:a14="http://schemas.microsoft.com/office/drawing/2010/main">
                <a:solidFill>
                  <a:srgbClr val="FFFFFF"/>
                </a:solidFill>
              </a14:hiddenFill>
            </a:ext>
          </a:extLst>
        </p:spPr>
      </p:pic>
      <p:sp>
        <p:nvSpPr>
          <p:cNvPr id="56327" name="Rectangle 7"/>
          <p:cNvSpPr>
            <a:spLocks noChangeArrowheads="1"/>
          </p:cNvSpPr>
          <p:nvPr/>
        </p:nvSpPr>
        <p:spPr bwMode="auto">
          <a:xfrm>
            <a:off x="457200" y="5562600"/>
            <a:ext cx="1123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a:latin typeface="Arial" pitchFamily="34" charset="0"/>
              </a:rPr>
              <a:t>Germany</a:t>
            </a:r>
          </a:p>
        </p:txBody>
      </p:sp>
    </p:spTree>
    <p:extLst>
      <p:ext uri="{BB962C8B-B14F-4D97-AF65-F5344CB8AC3E}">
        <p14:creationId xmlns:p14="http://schemas.microsoft.com/office/powerpoint/2010/main" val="34881143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7868" y="609600"/>
            <a:ext cx="4419600" cy="2246769"/>
          </a:xfrm>
          <a:prstGeom prst="rect">
            <a:avLst/>
          </a:prstGeom>
          <a:noFill/>
        </p:spPr>
        <p:txBody>
          <a:bodyPr wrap="square" rtlCol="0">
            <a:spAutoFit/>
          </a:bodyPr>
          <a:lstStyle/>
          <a:p>
            <a:r>
              <a:rPr lang="en-US" sz="4400" dirty="0" smtClean="0">
                <a:latin typeface="Old English Text MT" pitchFamily="66" charset="0"/>
              </a:rPr>
              <a:t>Insular Art –</a:t>
            </a:r>
          </a:p>
          <a:p>
            <a:r>
              <a:rPr lang="en-US" sz="2400" dirty="0" smtClean="0">
                <a:latin typeface="+mj-lt"/>
                <a:ea typeface="MS PMincho" pitchFamily="18" charset="-128"/>
              </a:rPr>
              <a:t>(“insula” is Latin for island)</a:t>
            </a:r>
          </a:p>
          <a:p>
            <a:r>
              <a:rPr lang="en-US" sz="2400" dirty="0" smtClean="0">
                <a:latin typeface="+mj-lt"/>
                <a:ea typeface="MS PMincho" pitchFamily="18" charset="-128"/>
              </a:rPr>
              <a:t>This is art produced on the British Isles after Roman rule. It is part of the Migration Period.</a:t>
            </a:r>
            <a:endParaRPr lang="en-US" sz="2400" dirty="0">
              <a:latin typeface="+mj-lt"/>
              <a:ea typeface="MS PMincho" pitchFamily="18" charset="-128"/>
            </a:endParaRPr>
          </a:p>
        </p:txBody>
      </p:sp>
      <p:pic>
        <p:nvPicPr>
          <p:cNvPr id="3074" name="Picture 2" descr="http://upload.wikimedia.org/wikipedia/commons/thumb/b/b1/KellsFol032vChristEnthroned.jpg/220px-KellsFol032vChristEnthron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7468" y="990600"/>
            <a:ext cx="3676266" cy="4795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46569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228600" y="4130675"/>
            <a:ext cx="8610600" cy="256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atin typeface="Arial" pitchFamily="34" charset="0"/>
              </a:rPr>
              <a:t>The origin of the </a:t>
            </a:r>
            <a:r>
              <a:rPr lang="en-US" i="1">
                <a:latin typeface="Arial" pitchFamily="34" charset="0"/>
              </a:rPr>
              <a:t>Book of Kells</a:t>
            </a:r>
            <a:r>
              <a:rPr lang="en-US">
                <a:latin typeface="Arial" pitchFamily="34" charset="0"/>
              </a:rPr>
              <a:t> (as with much in history) is debated, but there is strong evidence that the original work began in the Iona Monastery in Scotland by the Irish under the commission of, or by, St. Columba of the Collum Cillae order. As for the number of scribes involved, there is a consensus that there was a minimum of two main scribes with speculation that there may have been as many as 30 subordinate scribes contributing. Regardless of the number of scribes involved, it is estimated that it took no less that thirty years to complete. </a:t>
            </a:r>
          </a:p>
          <a:p>
            <a:r>
              <a:rPr lang="en-US">
                <a:latin typeface="Arial" pitchFamily="34" charset="0"/>
              </a:rPr>
              <a:t>http://www.regent.edu/general/library/about_the_library/news_publications/2006_03.cfm</a:t>
            </a:r>
          </a:p>
        </p:txBody>
      </p:sp>
      <p:pic>
        <p:nvPicPr>
          <p:cNvPr id="36868" name="Picture 4" descr="book%20of%20kells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609600"/>
            <a:ext cx="2155825" cy="3048000"/>
          </a:xfrm>
          <a:prstGeom prst="rect">
            <a:avLst/>
          </a:prstGeom>
          <a:noFill/>
          <a:extLst>
            <a:ext uri="{909E8E84-426E-40DD-AFC4-6F175D3DCCD1}">
              <a14:hiddenFill xmlns:a14="http://schemas.microsoft.com/office/drawing/2010/main">
                <a:solidFill>
                  <a:srgbClr val="FFFFFF"/>
                </a:solidFill>
              </a14:hiddenFill>
            </a:ext>
          </a:extLst>
        </p:spPr>
      </p:pic>
      <p:pic>
        <p:nvPicPr>
          <p:cNvPr id="36870" name="Picture 6" descr="book%20of%20kells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762000"/>
            <a:ext cx="2030413" cy="2667000"/>
          </a:xfrm>
          <a:prstGeom prst="rect">
            <a:avLst/>
          </a:prstGeom>
          <a:noFill/>
          <a:extLst>
            <a:ext uri="{909E8E84-426E-40DD-AFC4-6F175D3DCCD1}">
              <a14:hiddenFill xmlns:a14="http://schemas.microsoft.com/office/drawing/2010/main">
                <a:solidFill>
                  <a:srgbClr val="FFFFFF"/>
                </a:solidFill>
              </a14:hiddenFill>
            </a:ext>
          </a:extLst>
        </p:spPr>
      </p:pic>
      <p:pic>
        <p:nvPicPr>
          <p:cNvPr id="36872" name="Picture 8" descr="book%20of%20kells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228600"/>
            <a:ext cx="28448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70252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File:Sutton.Hoo.ShoulderClasp2.RobRoy.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30896"/>
            <a:ext cx="7620000" cy="50673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62000" y="5248364"/>
            <a:ext cx="7620000" cy="1200329"/>
          </a:xfrm>
          <a:prstGeom prst="rect">
            <a:avLst/>
          </a:prstGeom>
        </p:spPr>
        <p:txBody>
          <a:bodyPr wrap="square">
            <a:spAutoFit/>
          </a:bodyPr>
          <a:lstStyle/>
          <a:p>
            <a:r>
              <a:rPr lang="en-US" dirty="0" smtClean="0">
                <a:effectLst/>
              </a:rPr>
              <a:t>Shoulder-clasp from </a:t>
            </a:r>
            <a:r>
              <a:rPr lang="en-US" dirty="0" smtClean="0">
                <a:effectLst/>
                <a:hlinkClick r:id="rId4" tooltip="Sutton Hoo"/>
              </a:rPr>
              <a:t>Sutton </a:t>
            </a:r>
            <a:r>
              <a:rPr lang="en-US" dirty="0" err="1" smtClean="0">
                <a:effectLst/>
                <a:hlinkClick r:id="rId4" tooltip="Sutton Hoo"/>
              </a:rPr>
              <a:t>Hoo</a:t>
            </a:r>
            <a:r>
              <a:rPr lang="en-US" dirty="0" smtClean="0">
                <a:effectLst/>
              </a:rPr>
              <a:t>, early 7th century Anglo-Saxon. The interlaced biting snakes and confronted </a:t>
            </a:r>
            <a:r>
              <a:rPr lang="en-US" dirty="0" smtClean="0">
                <a:effectLst/>
                <a:hlinkClick r:id="rId5" tooltip="Boar"/>
              </a:rPr>
              <a:t>boars</a:t>
            </a:r>
            <a:r>
              <a:rPr lang="en-US" dirty="0" smtClean="0">
                <a:effectLst/>
              </a:rPr>
              <a:t> (end sections) are depicted entirely schematically. </a:t>
            </a:r>
            <a:r>
              <a:rPr lang="en-US" dirty="0" err="1" smtClean="0">
                <a:effectLst/>
                <a:hlinkClick r:id="rId6" tooltip="Rædwald of East Anglia"/>
              </a:rPr>
              <a:t>Rædwald</a:t>
            </a:r>
            <a:r>
              <a:rPr lang="en-US" dirty="0" smtClean="0">
                <a:effectLst/>
                <a:hlinkClick r:id="rId6" tooltip="Rædwald of East Anglia"/>
              </a:rPr>
              <a:t> of East Anglia</a:t>
            </a:r>
            <a:r>
              <a:rPr lang="en-US" dirty="0" smtClean="0">
                <a:effectLst/>
              </a:rPr>
              <a:t> the presumed recipient of the Sutton </a:t>
            </a:r>
            <a:r>
              <a:rPr lang="en-US" dirty="0" err="1" smtClean="0">
                <a:effectLst/>
              </a:rPr>
              <a:t>Hoo</a:t>
            </a:r>
            <a:r>
              <a:rPr lang="en-US" dirty="0" smtClean="0">
                <a:effectLst/>
              </a:rPr>
              <a:t> burial had been </a:t>
            </a:r>
            <a:r>
              <a:rPr lang="en-US" dirty="0" err="1" smtClean="0">
                <a:effectLst/>
              </a:rPr>
              <a:t>baptised</a:t>
            </a:r>
            <a:r>
              <a:rPr lang="en-US" dirty="0" smtClean="0">
                <a:effectLst/>
              </a:rPr>
              <a:t>, but maintained a pagan altar to please his wife</a:t>
            </a:r>
            <a:endParaRPr lang="en-US" dirty="0"/>
          </a:p>
        </p:txBody>
      </p:sp>
    </p:spTree>
    <p:extLst>
      <p:ext uri="{BB962C8B-B14F-4D97-AF65-F5344CB8AC3E}">
        <p14:creationId xmlns:p14="http://schemas.microsoft.com/office/powerpoint/2010/main" val="37783383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25111" y="118730"/>
            <a:ext cx="4419600" cy="769441"/>
          </a:xfrm>
          <a:prstGeom prst="rect">
            <a:avLst/>
          </a:prstGeom>
          <a:noFill/>
        </p:spPr>
        <p:txBody>
          <a:bodyPr wrap="square" rtlCol="0">
            <a:spAutoFit/>
          </a:bodyPr>
          <a:lstStyle/>
          <a:p>
            <a:r>
              <a:rPr lang="en-US" sz="4400" dirty="0" smtClean="0">
                <a:latin typeface="Old English Text MT" pitchFamily="66" charset="0"/>
              </a:rPr>
              <a:t>Romanesque Art</a:t>
            </a:r>
            <a:endParaRPr lang="en-US" sz="4400" dirty="0">
              <a:latin typeface="Old English Text MT" pitchFamily="66" charset="0"/>
            </a:endParaRPr>
          </a:p>
        </p:txBody>
      </p:sp>
      <p:pic>
        <p:nvPicPr>
          <p:cNvPr id="1026" name="Picture 2" descr="http://www.worldtravelimages.net/Domkyrk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719204"/>
            <a:ext cx="5095875" cy="54578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pcontent.answcdn.com/wikipedia/commons/thumb/7/7c/LessayAbbaye3.JPG/300px-LessayAbbaye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411" y="755646"/>
            <a:ext cx="2857500" cy="21431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01232" y="2887682"/>
            <a:ext cx="3352800" cy="3970318"/>
          </a:xfrm>
          <a:prstGeom prst="rect">
            <a:avLst/>
          </a:prstGeom>
        </p:spPr>
        <p:txBody>
          <a:bodyPr wrap="square">
            <a:spAutoFit/>
          </a:bodyPr>
          <a:lstStyle/>
          <a:p>
            <a:r>
              <a:rPr lang="en-US" dirty="0"/>
              <a:t>A style of architecture and art common in </a:t>
            </a:r>
            <a:r>
              <a:rPr lang="en-US" dirty="0">
                <a:hlinkClick r:id="rId4"/>
              </a:rPr>
              <a:t>Europe</a:t>
            </a:r>
            <a:r>
              <a:rPr lang="en-US" dirty="0"/>
              <a:t> between the ninth and twelfth centuries. It combined elements of the architecture typical of the </a:t>
            </a:r>
            <a:r>
              <a:rPr lang="en-US" dirty="0">
                <a:hlinkClick r:id="rId5"/>
              </a:rPr>
              <a:t>Roman Empire</a:t>
            </a:r>
            <a:r>
              <a:rPr lang="en-US" dirty="0"/>
              <a:t> and the </a:t>
            </a:r>
            <a:r>
              <a:rPr lang="en-US" dirty="0">
                <a:hlinkClick r:id="rId6"/>
              </a:rPr>
              <a:t>Byzantine Empire</a:t>
            </a:r>
            <a:r>
              <a:rPr lang="en-US" dirty="0"/>
              <a:t>. The </a:t>
            </a:r>
            <a:r>
              <a:rPr lang="en-US" dirty="0">
                <a:hlinkClick r:id="rId7"/>
              </a:rPr>
              <a:t>arch</a:t>
            </a:r>
            <a:r>
              <a:rPr lang="en-US" dirty="0"/>
              <a:t>es on Romanesque buildings are usually semicircular rather than pointed as in </a:t>
            </a:r>
            <a:r>
              <a:rPr lang="en-US" dirty="0">
                <a:hlinkClick r:id="rId8"/>
              </a:rPr>
              <a:t>Gothic</a:t>
            </a:r>
            <a:r>
              <a:rPr lang="en-US" dirty="0"/>
              <a:t> architecture.</a:t>
            </a:r>
            <a:br>
              <a:rPr lang="en-US" dirty="0"/>
            </a:br>
            <a:r>
              <a:rPr lang="en-US" dirty="0"/>
              <a:t/>
            </a:r>
            <a:br>
              <a:rPr lang="en-US" dirty="0"/>
            </a:br>
            <a:r>
              <a:rPr lang="en-US" dirty="0"/>
              <a:t>Read more: </a:t>
            </a:r>
            <a:r>
              <a:rPr lang="en-US" dirty="0">
                <a:hlinkClick r:id="rId9"/>
              </a:rPr>
              <a:t>http://www.answers.com/topic/romanesque#ixzz2E1kc1bLk</a:t>
            </a:r>
            <a:endParaRPr lang="en-US" dirty="0"/>
          </a:p>
        </p:txBody>
      </p:sp>
    </p:spTree>
    <p:extLst>
      <p:ext uri="{BB962C8B-B14F-4D97-AF65-F5344CB8AC3E}">
        <p14:creationId xmlns:p14="http://schemas.microsoft.com/office/powerpoint/2010/main" val="14579778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Romanesque Architecture - Doric Colum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1841" y="13952"/>
            <a:ext cx="4762500" cy="6715125"/>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Romanesque Architecture -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97" y="3429000"/>
            <a:ext cx="4508301" cy="3300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3713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gutenberg.org/files/33589/33589-h/images/ill_032_sm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228600"/>
            <a:ext cx="3505200" cy="517932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62000" y="5562600"/>
            <a:ext cx="7162800" cy="923330"/>
          </a:xfrm>
          <a:prstGeom prst="rect">
            <a:avLst/>
          </a:prstGeom>
          <a:noFill/>
        </p:spPr>
        <p:txBody>
          <a:bodyPr wrap="square" rtlCol="0">
            <a:spAutoFit/>
          </a:bodyPr>
          <a:lstStyle/>
          <a:p>
            <a:r>
              <a:rPr lang="en-US" dirty="0" smtClean="0"/>
              <a:t>This is the floor plan of a basilica.  It first was used as a public meeting place in Rome but later used for religious purposes.  Most churches are based on some variation of this floor plan.</a:t>
            </a:r>
            <a:endParaRPr lang="en-US" dirty="0"/>
          </a:p>
        </p:txBody>
      </p:sp>
      <p:pic>
        <p:nvPicPr>
          <p:cNvPr id="4100" name="Picture 4" descr="http://upload.wikimedia.org/wikipedia/commons/b/b3/Facade_San_Giovanni_in_Laterano_2006-09-0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9803" y="251965"/>
            <a:ext cx="3274040" cy="245937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romerevealed.typepad.com/.a/6a013483a13a94970c015433a2abf0970c-500w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485" y="2848314"/>
            <a:ext cx="3622675" cy="2405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52140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File:Süddeutscher Glasmaler 00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9834"/>
            <a:ext cx="3352800" cy="687783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562600" y="2830912"/>
            <a:ext cx="2971800" cy="923330"/>
          </a:xfrm>
          <a:prstGeom prst="rect">
            <a:avLst/>
          </a:prstGeom>
        </p:spPr>
        <p:txBody>
          <a:bodyPr wrap="square">
            <a:spAutoFit/>
          </a:bodyPr>
          <a:lstStyle/>
          <a:p>
            <a:r>
              <a:rPr lang="en-US" dirty="0"/>
              <a:t>Stained glass, the Prophet Daniel from Augsburg Cathedral, late 11th century</a:t>
            </a:r>
          </a:p>
        </p:txBody>
      </p:sp>
    </p:spTree>
    <p:extLst>
      <p:ext uri="{BB962C8B-B14F-4D97-AF65-F5344CB8AC3E}">
        <p14:creationId xmlns:p14="http://schemas.microsoft.com/office/powerpoint/2010/main" val="18100043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438789"/>
            <a:ext cx="4419600" cy="769441"/>
          </a:xfrm>
          <a:prstGeom prst="rect">
            <a:avLst/>
          </a:prstGeom>
          <a:noFill/>
        </p:spPr>
        <p:txBody>
          <a:bodyPr wrap="square" rtlCol="0">
            <a:spAutoFit/>
          </a:bodyPr>
          <a:lstStyle/>
          <a:p>
            <a:r>
              <a:rPr lang="en-US" sz="4400" dirty="0" smtClean="0">
                <a:latin typeface="Old English Text MT" pitchFamily="66" charset="0"/>
              </a:rPr>
              <a:t>Gothic Art - </a:t>
            </a:r>
            <a:endParaRPr lang="en-US" sz="4400" dirty="0">
              <a:latin typeface="Old English Text MT" pitchFamily="66" charset="0"/>
            </a:endParaRPr>
          </a:p>
        </p:txBody>
      </p:sp>
      <p:pic>
        <p:nvPicPr>
          <p:cNvPr id="20482" name="Picture 2" descr="http://www.metmuseum.org/toah/images/h2/h2_37.8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1825" y="304800"/>
            <a:ext cx="4286250" cy="61150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04800" y="4038600"/>
            <a:ext cx="3886200" cy="2308324"/>
          </a:xfrm>
          <a:prstGeom prst="rect">
            <a:avLst/>
          </a:prstGeom>
        </p:spPr>
        <p:txBody>
          <a:bodyPr wrap="square">
            <a:spAutoFit/>
          </a:bodyPr>
          <a:lstStyle/>
          <a:p>
            <a:r>
              <a:rPr lang="en-US" b="1" dirty="0"/>
              <a:t>The Unicorn in Captivity</a:t>
            </a:r>
            <a:r>
              <a:rPr lang="en-US" dirty="0"/>
              <a:t>, ca. 1495–1505</a:t>
            </a:r>
            <a:br>
              <a:rPr lang="en-US" dirty="0"/>
            </a:br>
            <a:r>
              <a:rPr lang="en-US" dirty="0"/>
              <a:t>South </a:t>
            </a:r>
            <a:r>
              <a:rPr lang="en-US" dirty="0" err="1"/>
              <a:t>Netherlandish</a:t>
            </a:r>
            <a:r>
              <a:rPr lang="en-US" dirty="0"/>
              <a:t/>
            </a:r>
            <a:br>
              <a:rPr lang="en-US" dirty="0"/>
            </a:br>
            <a:r>
              <a:rPr lang="en-US" dirty="0"/>
              <a:t>Wool warp, wool, silk, silver, and gilt wefts 12 ft. 1 in. x 99 in. (368 m x 251.5 cm)</a:t>
            </a:r>
            <a:br>
              <a:rPr lang="en-US" dirty="0"/>
            </a:br>
            <a:r>
              <a:rPr lang="en-US" dirty="0"/>
              <a:t>Gift of John D. Rockefeller Jr., 1937 (37.80.6)</a:t>
            </a:r>
          </a:p>
        </p:txBody>
      </p:sp>
      <p:sp>
        <p:nvSpPr>
          <p:cNvPr id="4" name="Rectangle 3"/>
          <p:cNvSpPr/>
          <p:nvPr/>
        </p:nvSpPr>
        <p:spPr>
          <a:xfrm>
            <a:off x="152400" y="1023564"/>
            <a:ext cx="4038600" cy="1754326"/>
          </a:xfrm>
          <a:prstGeom prst="rect">
            <a:avLst/>
          </a:prstGeom>
        </p:spPr>
        <p:txBody>
          <a:bodyPr wrap="square">
            <a:spAutoFit/>
          </a:bodyPr>
          <a:lstStyle/>
          <a:p>
            <a:r>
              <a:rPr lang="en-US" dirty="0"/>
              <a:t>Of or in the style of architecture prevalent in western Europe in the 12th–16th centuries, characterized by pointed arches, rib vaults, and flying buttresses, together with large windows and elaborate tracery</a:t>
            </a:r>
          </a:p>
        </p:txBody>
      </p:sp>
    </p:spTree>
    <p:extLst>
      <p:ext uri="{BB962C8B-B14F-4D97-AF65-F5344CB8AC3E}">
        <p14:creationId xmlns:p14="http://schemas.microsoft.com/office/powerpoint/2010/main" val="33487039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www.metmuseum.org/toah/images/h2/h2_35.36a,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304800"/>
            <a:ext cx="4914900" cy="560298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28600" y="412759"/>
            <a:ext cx="3276600" cy="3139321"/>
          </a:xfrm>
          <a:prstGeom prst="rect">
            <a:avLst/>
          </a:prstGeom>
        </p:spPr>
        <p:txBody>
          <a:bodyPr wrap="square">
            <a:spAutoFit/>
          </a:bodyPr>
          <a:lstStyle/>
          <a:p>
            <a:r>
              <a:rPr lang="en-US" b="1" dirty="0"/>
              <a:t>Crucifix</a:t>
            </a:r>
            <a:r>
              <a:rPr lang="en-US" dirty="0"/>
              <a:t>, second half of 12th century</a:t>
            </a:r>
            <a:br>
              <a:rPr lang="en-US" dirty="0"/>
            </a:br>
            <a:r>
              <a:rPr lang="en-US" dirty="0"/>
              <a:t>Spanish; Said to be from the convent of Santa Clara de </a:t>
            </a:r>
            <a:r>
              <a:rPr lang="en-US" dirty="0" err="1"/>
              <a:t>Astudillo</a:t>
            </a:r>
            <a:r>
              <a:rPr lang="en-US" dirty="0"/>
              <a:t>, Palencia</a:t>
            </a:r>
            <a:br>
              <a:rPr lang="en-US" dirty="0"/>
            </a:br>
            <a:r>
              <a:rPr lang="en-US" dirty="0"/>
              <a:t>Cross: red pine, </a:t>
            </a:r>
            <a:r>
              <a:rPr lang="en-US" dirty="0" err="1"/>
              <a:t>polychromy</a:t>
            </a:r>
            <a:r>
              <a:rPr lang="en-US" dirty="0"/>
              <a:t>, textured gilt, and glass; Christ: white oak and </a:t>
            </a:r>
            <a:r>
              <a:rPr lang="en-US" dirty="0" err="1"/>
              <a:t>polychromy</a:t>
            </a:r>
            <a:r>
              <a:rPr lang="en-US" dirty="0"/>
              <a:t/>
            </a:r>
            <a:br>
              <a:rPr lang="en-US" dirty="0"/>
            </a:br>
            <a:r>
              <a:rPr lang="en-US" dirty="0"/>
              <a:t>H. 102 1/2 x 81 3/4 in. (260.4 x 207.6 cm)</a:t>
            </a:r>
            <a:br>
              <a:rPr lang="en-US" dirty="0"/>
            </a:br>
            <a:endParaRPr lang="en-US" dirty="0"/>
          </a:p>
        </p:txBody>
      </p:sp>
    </p:spTree>
    <p:extLst>
      <p:ext uri="{BB962C8B-B14F-4D97-AF65-F5344CB8AC3E}">
        <p14:creationId xmlns:p14="http://schemas.microsoft.com/office/powerpoint/2010/main" val="11228819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File:NotreDameI.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0"/>
            <a:ext cx="6781800" cy="542544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p:cNvGraphicFramePr>
            <a:graphicFrameLocks noGrp="1"/>
          </p:cNvGraphicFramePr>
          <p:nvPr>
            <p:extLst>
              <p:ext uri="{D42A27DB-BD31-4B8C-83A1-F6EECF244321}">
                <p14:modId xmlns:p14="http://schemas.microsoft.com/office/powerpoint/2010/main" val="2444302223"/>
              </p:ext>
            </p:extLst>
          </p:nvPr>
        </p:nvGraphicFramePr>
        <p:xfrm>
          <a:off x="1981200" y="5394960"/>
          <a:ext cx="5638800" cy="1432560"/>
        </p:xfrm>
        <a:graphic>
          <a:graphicData uri="http://schemas.openxmlformats.org/drawingml/2006/table">
            <a:tbl>
              <a:tblPr/>
              <a:tblGrid>
                <a:gridCol w="2819400"/>
                <a:gridCol w="2819400"/>
              </a:tblGrid>
              <a:tr h="0">
                <a:tc>
                  <a:txBody>
                    <a:bodyPr/>
                    <a:lstStyle/>
                    <a:p>
                      <a:endParaRPr lang="en-US" sz="1400" dirty="0" smtClean="0">
                        <a:solidFill>
                          <a:schemeClr val="tx1"/>
                        </a:solidFill>
                        <a:hlinkClick r:id="rId4" tooltip="Architectural style"/>
                      </a:endParaRPr>
                    </a:p>
                    <a:p>
                      <a:r>
                        <a:rPr lang="en-US" sz="1400" dirty="0" smtClean="0">
                          <a:solidFill>
                            <a:schemeClr val="tx1"/>
                          </a:solidFill>
                          <a:hlinkClick r:id="rId4" tooltip="Architectural style"/>
                        </a:rPr>
                        <a:t>Architectural </a:t>
                      </a:r>
                      <a:r>
                        <a:rPr lang="en-US" sz="1400" dirty="0">
                          <a:solidFill>
                            <a:schemeClr val="tx1"/>
                          </a:solidFill>
                          <a:hlinkClick r:id="rId4" tooltip="Architectural style"/>
                        </a:rPr>
                        <a:t>style</a:t>
                      </a:r>
                      <a:endParaRPr lang="en-US" sz="1400" dirty="0">
                        <a:solidFill>
                          <a:schemeClr val="tx1"/>
                        </a:solidFill>
                      </a:endParaRPr>
                    </a:p>
                  </a:txBody>
                  <a:tcPr anchor="ctr">
                    <a:lnL>
                      <a:noFill/>
                    </a:lnL>
                    <a:lnR>
                      <a:noFill/>
                    </a:lnR>
                    <a:lnT>
                      <a:noFill/>
                    </a:lnT>
                    <a:lnB>
                      <a:noFill/>
                    </a:lnB>
                  </a:tcPr>
                </a:tc>
                <a:tc>
                  <a:txBody>
                    <a:bodyPr/>
                    <a:lstStyle/>
                    <a:p>
                      <a:r>
                        <a:rPr lang="en-US" sz="1400" dirty="0">
                          <a:solidFill>
                            <a:schemeClr val="tx1"/>
                          </a:solidFill>
                          <a:hlinkClick r:id="rId5" tooltip="French Gothic architecture"/>
                        </a:rPr>
                        <a:t>French Gothic</a:t>
                      </a:r>
                      <a:endParaRPr lang="en-US" sz="1400" dirty="0">
                        <a:solidFill>
                          <a:schemeClr val="tx1"/>
                        </a:solidFill>
                      </a:endParaRPr>
                    </a:p>
                  </a:txBody>
                  <a:tcPr anchor="ctr">
                    <a:lnL>
                      <a:noFill/>
                    </a:lnL>
                    <a:lnR>
                      <a:noFill/>
                    </a:lnR>
                    <a:lnT>
                      <a:noFill/>
                    </a:lnT>
                    <a:lnB>
                      <a:noFill/>
                    </a:lnB>
                  </a:tcPr>
                </a:tc>
              </a:tr>
              <a:tr h="0">
                <a:tc>
                  <a:txBody>
                    <a:bodyPr/>
                    <a:lstStyle/>
                    <a:p>
                      <a:r>
                        <a:rPr lang="en-US" sz="1400"/>
                        <a:t>Direction of façade</a:t>
                      </a:r>
                    </a:p>
                  </a:txBody>
                  <a:tcPr anchor="ctr">
                    <a:lnL>
                      <a:noFill/>
                    </a:lnL>
                    <a:lnR>
                      <a:noFill/>
                    </a:lnR>
                    <a:lnT>
                      <a:noFill/>
                    </a:lnT>
                    <a:lnB>
                      <a:noFill/>
                    </a:lnB>
                  </a:tcPr>
                </a:tc>
                <a:tc>
                  <a:txBody>
                    <a:bodyPr/>
                    <a:lstStyle/>
                    <a:p>
                      <a:r>
                        <a:rPr lang="en-US" sz="1400" dirty="0"/>
                        <a:t>West</a:t>
                      </a:r>
                    </a:p>
                  </a:txBody>
                  <a:tcPr anchor="ctr">
                    <a:lnL>
                      <a:noFill/>
                    </a:lnL>
                    <a:lnR>
                      <a:noFill/>
                    </a:lnR>
                    <a:lnT>
                      <a:noFill/>
                    </a:lnT>
                    <a:lnB>
                      <a:noFill/>
                    </a:lnB>
                  </a:tcPr>
                </a:tc>
              </a:tr>
              <a:tr h="0">
                <a:tc>
                  <a:txBody>
                    <a:bodyPr/>
                    <a:lstStyle/>
                    <a:p>
                      <a:r>
                        <a:rPr lang="en-US" sz="1400"/>
                        <a:t>Groundbreaking</a:t>
                      </a:r>
                    </a:p>
                  </a:txBody>
                  <a:tcPr anchor="ctr">
                    <a:lnL>
                      <a:noFill/>
                    </a:lnL>
                    <a:lnR>
                      <a:noFill/>
                    </a:lnR>
                    <a:lnT>
                      <a:noFill/>
                    </a:lnT>
                    <a:lnB>
                      <a:noFill/>
                    </a:lnB>
                  </a:tcPr>
                </a:tc>
                <a:tc>
                  <a:txBody>
                    <a:bodyPr/>
                    <a:lstStyle/>
                    <a:p>
                      <a:r>
                        <a:rPr lang="en-US" sz="1400" dirty="0"/>
                        <a:t>1163</a:t>
                      </a:r>
                      <a:r>
                        <a:rPr lang="en-US" sz="1400" dirty="0">
                          <a:effectLst/>
                        </a:rPr>
                        <a:t> (1163)</a:t>
                      </a:r>
                      <a:endParaRPr lang="en-US" sz="1400" dirty="0"/>
                    </a:p>
                  </a:txBody>
                  <a:tcPr anchor="ctr">
                    <a:lnL>
                      <a:noFill/>
                    </a:lnL>
                    <a:lnR>
                      <a:noFill/>
                    </a:lnR>
                    <a:lnT>
                      <a:noFill/>
                    </a:lnT>
                    <a:lnB>
                      <a:noFill/>
                    </a:lnB>
                  </a:tcPr>
                </a:tc>
              </a:tr>
              <a:tr h="0">
                <a:tc>
                  <a:txBody>
                    <a:bodyPr/>
                    <a:lstStyle/>
                    <a:p>
                      <a:r>
                        <a:rPr lang="en-US" sz="1400"/>
                        <a:t>Completed</a:t>
                      </a:r>
                    </a:p>
                  </a:txBody>
                  <a:tcPr anchor="ctr">
                    <a:lnL>
                      <a:noFill/>
                    </a:lnL>
                    <a:lnR>
                      <a:noFill/>
                    </a:lnR>
                    <a:lnT>
                      <a:noFill/>
                    </a:lnT>
                    <a:lnB>
                      <a:noFill/>
                    </a:lnB>
                  </a:tcPr>
                </a:tc>
                <a:tc>
                  <a:txBody>
                    <a:bodyPr/>
                    <a:lstStyle/>
                    <a:p>
                      <a:r>
                        <a:rPr lang="en-US" sz="1400" dirty="0"/>
                        <a:t>1345</a:t>
                      </a:r>
                    </a:p>
                  </a:txBody>
                  <a:tcPr anchor="ctr">
                    <a:lnL>
                      <a:noFill/>
                    </a:lnL>
                    <a:lnR>
                      <a:noFill/>
                    </a:lnR>
                    <a:lnT>
                      <a:noFill/>
                    </a:lnT>
                    <a:lnB>
                      <a:noFill/>
                    </a:lnB>
                  </a:tcPr>
                </a:tc>
              </a:tr>
            </a:tbl>
          </a:graphicData>
        </a:graphic>
      </p:graphicFrame>
    </p:spTree>
    <p:extLst>
      <p:ext uri="{BB962C8B-B14F-4D97-AF65-F5344CB8AC3E}">
        <p14:creationId xmlns:p14="http://schemas.microsoft.com/office/powerpoint/2010/main" val="26459898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aaschorsch.com/images/AE/03_ArtHistory/08_Gothic/GothicCathedralDiagram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7274" y="0"/>
            <a:ext cx="671512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54249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hartresPlan.JPG (404911 byte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905000" y="-914400"/>
            <a:ext cx="5257800" cy="876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33531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381000" y="381000"/>
            <a:ext cx="8382000"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atin typeface="Arial" pitchFamily="34" charset="0"/>
              </a:rPr>
              <a:t>The original purpose of a gargoyle was to drain water away from the sides of a building. The word comes from the French "gargouille" which means "throat or pipe." Many gargoyles fill this purpose, but others are purely decorative.The images may relate to Europe's pagan past, combining various animal parts in a grotesque fashion. One possible purpose for them is the belief that frightening figures could scare away evil spirits. Another theory is that they are reminders of the fate of sinners. </a:t>
            </a:r>
          </a:p>
        </p:txBody>
      </p:sp>
      <p:pic>
        <p:nvPicPr>
          <p:cNvPr id="34819" name="Picture 3" descr="image?id=82649&amp;rendTypeI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2286000"/>
            <a:ext cx="3457575"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49661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0.tqn.com/d/architecture/1/0/h/A/gothicconstructio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7562"/>
            <a:ext cx="5898524" cy="6689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49023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4"/>
          <p:cNvSpPr>
            <a:spLocks noChangeArrowheads="1"/>
          </p:cNvSpPr>
          <p:nvPr/>
        </p:nvSpPr>
        <p:spPr bwMode="auto">
          <a:xfrm>
            <a:off x="381000" y="304800"/>
            <a:ext cx="8382000" cy="392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1400">
                <a:latin typeface="Arial" pitchFamily="34" charset="0"/>
              </a:rPr>
              <a:t>Gothic architecture has three distinct characteristics which set it apart from Romanesque; pointed arches, ribbed vault, and flying buttresses.   These developments allowed the architects to make the church much larger and brighter.   By transferring the weight of the ceilings outward thrust to the flying buttresses, they were now able to place huge stain glass windows in the walls.  this allowed the once dim Romanesque Cathedral to be transformed into a very bright and warm feeling  Gothic Cathedral.   These churches also reflect the wealth and influence of the church in the Middle Ages.  Many of these churches and cathedrals took over a century to build.   </a:t>
            </a:r>
            <a:endParaRPr lang="en-US" sz="1100">
              <a:latin typeface="Arial" pitchFamily="34" charset="0"/>
            </a:endParaRPr>
          </a:p>
          <a:p>
            <a:pPr eaLnBrk="0" hangingPunct="0"/>
            <a:r>
              <a:rPr lang="en-US" sz="1400">
                <a:latin typeface="Arial" pitchFamily="34" charset="0"/>
              </a:rPr>
              <a:t> </a:t>
            </a:r>
          </a:p>
          <a:p>
            <a:pPr eaLnBrk="0" hangingPunct="0"/>
            <a:r>
              <a:rPr lang="en-US" sz="1400">
                <a:latin typeface="Arial" pitchFamily="34" charset="0"/>
              </a:rPr>
              <a:t> </a:t>
            </a:r>
          </a:p>
          <a:p>
            <a:pPr eaLnBrk="0" hangingPunct="0"/>
            <a:r>
              <a:rPr lang="en-US" sz="1400">
                <a:latin typeface="Arial" pitchFamily="34" charset="0"/>
              </a:rPr>
              <a:t> </a:t>
            </a:r>
          </a:p>
          <a:p>
            <a:pPr eaLnBrk="0" hangingPunct="0"/>
            <a:r>
              <a:rPr lang="en-US" sz="1400">
                <a:latin typeface="Arial" pitchFamily="34" charset="0"/>
              </a:rPr>
              <a:t>Pictures which follow</a:t>
            </a:r>
            <a:br>
              <a:rPr lang="en-US" sz="1400">
                <a:latin typeface="Arial" pitchFamily="34" charset="0"/>
              </a:rPr>
            </a:br>
            <a:r>
              <a:rPr lang="en-US" sz="1400">
                <a:latin typeface="Arial" pitchFamily="34" charset="0"/>
              </a:rPr>
              <a:t>1)Flying Buttress</a:t>
            </a:r>
            <a:br>
              <a:rPr lang="en-US" sz="1400">
                <a:latin typeface="Arial" pitchFamily="34" charset="0"/>
              </a:rPr>
            </a:br>
            <a:r>
              <a:rPr lang="en-US" sz="1400">
                <a:latin typeface="Arial" pitchFamily="34" charset="0"/>
              </a:rPr>
              <a:t>2)Flying Buttress</a:t>
            </a:r>
            <a:br>
              <a:rPr lang="en-US" sz="1400">
                <a:latin typeface="Arial" pitchFamily="34" charset="0"/>
              </a:rPr>
            </a:br>
            <a:r>
              <a:rPr lang="en-US" sz="1400">
                <a:latin typeface="Arial" pitchFamily="34" charset="0"/>
              </a:rPr>
              <a:t>3)Pointed Arch</a:t>
            </a:r>
            <a:br>
              <a:rPr lang="en-US" sz="1400">
                <a:latin typeface="Arial" pitchFamily="34" charset="0"/>
              </a:rPr>
            </a:br>
            <a:r>
              <a:rPr lang="en-US" sz="1400">
                <a:latin typeface="Arial" pitchFamily="34" charset="0"/>
              </a:rPr>
              <a:t>4)Spires</a:t>
            </a:r>
            <a:br>
              <a:rPr lang="en-US" sz="1400">
                <a:latin typeface="Arial" pitchFamily="34" charset="0"/>
              </a:rPr>
            </a:br>
            <a:r>
              <a:rPr lang="en-US" sz="1400">
                <a:latin typeface="Arial" pitchFamily="34" charset="0"/>
              </a:rPr>
              <a:t>5)Gothic Cathedral </a:t>
            </a:r>
          </a:p>
          <a:p>
            <a:pPr eaLnBrk="0" hangingPunct="0"/>
            <a:r>
              <a:rPr lang="en-US" sz="1400">
                <a:latin typeface="Arial" pitchFamily="34" charset="0"/>
              </a:rPr>
              <a:t> 6)Gothic Cathedral Hallway</a:t>
            </a:r>
            <a:endParaRPr lang="en-US" sz="1100">
              <a:latin typeface="Arial" pitchFamily="34" charset="0"/>
            </a:endParaRPr>
          </a:p>
          <a:p>
            <a:pPr eaLnBrk="0" hangingPunct="0"/>
            <a:r>
              <a:rPr lang="en-US" sz="1400">
                <a:latin typeface="Arial" pitchFamily="34" charset="0"/>
              </a:rPr>
              <a:t> </a:t>
            </a:r>
          </a:p>
        </p:txBody>
      </p:sp>
      <p:pic>
        <p:nvPicPr>
          <p:cNvPr id="44037" name="Picture 5" descr="gothic_church_di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2133600"/>
            <a:ext cx="4429125" cy="3838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47312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1" name="Picture 5" descr="fly_but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85" y="832514"/>
            <a:ext cx="2790825" cy="4143375"/>
          </a:xfrm>
          <a:prstGeom prst="rect">
            <a:avLst/>
          </a:prstGeom>
          <a:noFill/>
          <a:extLst>
            <a:ext uri="{909E8E84-426E-40DD-AFC4-6F175D3DCCD1}">
              <a14:hiddenFill xmlns:a14="http://schemas.microsoft.com/office/drawing/2010/main">
                <a:solidFill>
                  <a:srgbClr val="FFFFFF"/>
                </a:solidFill>
              </a14:hiddenFill>
            </a:ext>
          </a:extLst>
        </p:spPr>
      </p:pic>
      <p:pic>
        <p:nvPicPr>
          <p:cNvPr id="39942" name="Picture 6" descr="buttr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924253"/>
            <a:ext cx="2114550" cy="2790825"/>
          </a:xfrm>
          <a:prstGeom prst="rect">
            <a:avLst/>
          </a:prstGeom>
          <a:noFill/>
          <a:extLst>
            <a:ext uri="{909E8E84-426E-40DD-AFC4-6F175D3DCCD1}">
              <a14:hiddenFill xmlns:a14="http://schemas.microsoft.com/office/drawing/2010/main">
                <a:solidFill>
                  <a:srgbClr val="FFFFFF"/>
                </a:solidFill>
              </a14:hiddenFill>
            </a:ext>
          </a:extLst>
        </p:spPr>
      </p:pic>
      <p:sp>
        <p:nvSpPr>
          <p:cNvPr id="39943" name="Text Box 7"/>
          <p:cNvSpPr txBox="1">
            <a:spLocks noChangeArrowheads="1"/>
          </p:cNvSpPr>
          <p:nvPr/>
        </p:nvSpPr>
        <p:spPr bwMode="auto">
          <a:xfrm>
            <a:off x="600075" y="179099"/>
            <a:ext cx="3505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dirty="0">
                <a:latin typeface="Arial" pitchFamily="34" charset="0"/>
              </a:rPr>
              <a:t>Flying Buttresses</a:t>
            </a:r>
          </a:p>
        </p:txBody>
      </p:sp>
      <p:sp>
        <p:nvSpPr>
          <p:cNvPr id="3" name="Rectangle 2"/>
          <p:cNvSpPr/>
          <p:nvPr/>
        </p:nvSpPr>
        <p:spPr>
          <a:xfrm>
            <a:off x="432694" y="5356792"/>
            <a:ext cx="2615306" cy="1477328"/>
          </a:xfrm>
          <a:prstGeom prst="rect">
            <a:avLst/>
          </a:prstGeom>
        </p:spPr>
        <p:txBody>
          <a:bodyPr wrap="square">
            <a:spAutoFit/>
          </a:bodyPr>
          <a:lstStyle/>
          <a:p>
            <a:r>
              <a:rPr lang="en-US" dirty="0"/>
              <a:t>If it has flying buttresses, pointed arches, and rose windows, it’s Gothic. </a:t>
            </a:r>
            <a:br>
              <a:rPr lang="en-US" dirty="0"/>
            </a:br>
            <a:r>
              <a:rPr lang="en-US" dirty="0"/>
              <a:t/>
            </a:r>
            <a:br>
              <a:rPr lang="en-US" dirty="0"/>
            </a:br>
            <a:endParaRPr lang="en-US" dirty="0"/>
          </a:p>
        </p:txBody>
      </p:sp>
      <p:pic>
        <p:nvPicPr>
          <p:cNvPr id="2050" name="Picture 2" descr="Sainte-Chapelle in Riom, France is a masterwork of Gothic desig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3916669"/>
            <a:ext cx="3810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http://images.yourdictionary.com/images/definitions/lg/buttres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1325736"/>
            <a:ext cx="2997689" cy="198785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334000" y="471487"/>
            <a:ext cx="3429000" cy="32435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638800" y="654843"/>
            <a:ext cx="2667000" cy="369332"/>
          </a:xfrm>
          <a:prstGeom prst="rect">
            <a:avLst/>
          </a:prstGeom>
          <a:noFill/>
        </p:spPr>
        <p:txBody>
          <a:bodyPr wrap="square" rtlCol="0">
            <a:spAutoFit/>
          </a:bodyPr>
          <a:lstStyle/>
          <a:p>
            <a:pPr algn="ctr"/>
            <a:r>
              <a:rPr lang="en-US" dirty="0" smtClean="0"/>
              <a:t>Buttress</a:t>
            </a:r>
            <a:endParaRPr lang="en-US" dirty="0"/>
          </a:p>
        </p:txBody>
      </p:sp>
    </p:spTree>
    <p:extLst>
      <p:ext uri="{BB962C8B-B14F-4D97-AF65-F5344CB8AC3E}">
        <p14:creationId xmlns:p14="http://schemas.microsoft.com/office/powerpoint/2010/main" val="3764191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770" name="Group 2"/>
          <p:cNvGraphicFramePr>
            <a:graphicFrameLocks noGrp="1"/>
          </p:cNvGraphicFramePr>
          <p:nvPr/>
        </p:nvGraphicFramePr>
        <p:xfrm>
          <a:off x="0" y="1416050"/>
          <a:ext cx="9144000" cy="4025901"/>
        </p:xfrm>
        <a:graphic>
          <a:graphicData uri="http://schemas.openxmlformats.org/drawingml/2006/table">
            <a:tbl>
              <a:tblPr/>
              <a:tblGrid>
                <a:gridCol w="9144000"/>
              </a:tblGrid>
              <a:tr h="31099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  </a:t>
                      </a:r>
                      <a:r>
                        <a:rPr kumimoji="0" lang="en-US" sz="18000" b="0" i="0" u="none" strike="noStrike" cap="none" normalizeH="0" baseline="0" smtClean="0">
                          <a:ln>
                            <a:noFill/>
                          </a:ln>
                          <a:solidFill>
                            <a:schemeClr val="tx1"/>
                          </a:solidFill>
                          <a:effectLst/>
                          <a:latin typeface="Times New Roman" pitchFamily="18" charset="0"/>
                        </a:rPr>
                        <a:t> </a:t>
                      </a:r>
                      <a:r>
                        <a:rPr kumimoji="0" lang="en-US" sz="1800" b="0" i="0" u="none" strike="noStrike" cap="none" normalizeH="0" baseline="0" smtClean="0">
                          <a:ln>
                            <a:noFill/>
                          </a:ln>
                          <a:solidFill>
                            <a:schemeClr val="tx1"/>
                          </a:solidFill>
                          <a:effectLst/>
                          <a:latin typeface="Times New Roman" pitchFamily="18" charset="0"/>
                        </a:rPr>
                        <a:t>                                                                                                                                                   </a:t>
                      </a:r>
                    </a:p>
                  </a:txBody>
                  <a:tcPr anchor="ctr" horzOverflow="overflow">
                    <a:lnL cap="flat">
                      <a:noFill/>
                    </a:lnL>
                    <a:lnR cap="flat">
                      <a:noFill/>
                    </a:lnR>
                    <a:lnT cap="flat">
                      <a:noFill/>
                    </a:lnT>
                    <a:lnB>
                      <a:noFill/>
                    </a:lnB>
                    <a:lnTlToBr>
                      <a:noFill/>
                    </a:lnTlToBr>
                    <a:lnBlToTr>
                      <a:noFill/>
                    </a:lnBlToTr>
                    <a:noFill/>
                  </a:tcPr>
                </a:tc>
              </a:tr>
              <a:tr h="9159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Bodoni MT" pitchFamily="18" charset="0"/>
                        </a:rPr>
                        <a:t>"Christ as the Good Shepherd," mosaic from the mausoleum of Galla Placidia, c.425-450.  Some devices of Roman illusionism are still being used -- shadows, tonality of forms, spatial depth.</a:t>
                      </a:r>
                    </a:p>
                  </a:txBody>
                  <a:tcPr anchor="ctr" horzOverflow="overflow">
                    <a:lnL cap="flat">
                      <a:noFill/>
                    </a:lnL>
                    <a:lnR cap="flat">
                      <a:noFill/>
                    </a:lnR>
                    <a:lnT>
                      <a:noFill/>
                    </a:lnT>
                    <a:lnB cap="flat">
                      <a:noFill/>
                    </a:lnB>
                    <a:lnTlToBr>
                      <a:noFill/>
                    </a:lnTlToBr>
                    <a:lnBlToTr>
                      <a:noFill/>
                    </a:lnBlToTr>
                    <a:noFill/>
                  </a:tcPr>
                </a:tc>
              </a:tr>
            </a:tbl>
          </a:graphicData>
        </a:graphic>
      </p:graphicFrame>
      <p:pic>
        <p:nvPicPr>
          <p:cNvPr id="32777" name="Picture 9" descr="Mosaic depicting Jesus as the Good Shephe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762000"/>
            <a:ext cx="5429250" cy="3324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21492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7" name="Picture 3" descr="NDParis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838200"/>
            <a:ext cx="2838450" cy="4333875"/>
          </a:xfrm>
          <a:prstGeom prst="rect">
            <a:avLst/>
          </a:prstGeom>
          <a:noFill/>
          <a:extLst>
            <a:ext uri="{909E8E84-426E-40DD-AFC4-6F175D3DCCD1}">
              <a14:hiddenFill xmlns:a14="http://schemas.microsoft.com/office/drawing/2010/main">
                <a:solidFill>
                  <a:srgbClr val="FFFFFF"/>
                </a:solidFill>
              </a14:hiddenFill>
            </a:ext>
          </a:extLst>
        </p:spPr>
      </p:pic>
      <p:pic>
        <p:nvPicPr>
          <p:cNvPr id="47109" name="Picture 5" descr="NDParis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295400"/>
            <a:ext cx="1733550" cy="3838575"/>
          </a:xfrm>
          <a:prstGeom prst="rect">
            <a:avLst/>
          </a:prstGeom>
          <a:noFill/>
          <a:extLst>
            <a:ext uri="{909E8E84-426E-40DD-AFC4-6F175D3DCCD1}">
              <a14:hiddenFill xmlns:a14="http://schemas.microsoft.com/office/drawing/2010/main">
                <a:solidFill>
                  <a:srgbClr val="FFFFFF"/>
                </a:solidFill>
              </a14:hiddenFill>
            </a:ext>
          </a:extLst>
        </p:spPr>
      </p:pic>
      <p:pic>
        <p:nvPicPr>
          <p:cNvPr id="47111" name="Picture 7" descr="ND_sec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914400"/>
            <a:ext cx="2762250" cy="4552950"/>
          </a:xfrm>
          <a:prstGeom prst="rect">
            <a:avLst/>
          </a:prstGeom>
          <a:noFill/>
          <a:extLst>
            <a:ext uri="{909E8E84-426E-40DD-AFC4-6F175D3DCCD1}">
              <a14:hiddenFill xmlns:a14="http://schemas.microsoft.com/office/drawing/2010/main">
                <a:solidFill>
                  <a:srgbClr val="FFFFFF"/>
                </a:solidFill>
              </a14:hiddenFill>
            </a:ext>
          </a:extLst>
        </p:spPr>
      </p:pic>
      <p:sp>
        <p:nvSpPr>
          <p:cNvPr id="47112" name="Rectangle 8"/>
          <p:cNvSpPr>
            <a:spLocks noChangeArrowheads="1"/>
          </p:cNvSpPr>
          <p:nvPr/>
        </p:nvSpPr>
        <p:spPr bwMode="auto">
          <a:xfrm>
            <a:off x="3581400" y="5715000"/>
            <a:ext cx="2063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atin typeface="Arial" pitchFamily="34" charset="0"/>
              </a:rPr>
              <a:t>Notre Dame, Paris</a:t>
            </a:r>
            <a:br>
              <a:rPr lang="en-US">
                <a:latin typeface="Arial" pitchFamily="34" charset="0"/>
              </a:rPr>
            </a:br>
            <a:r>
              <a:rPr lang="en-US">
                <a:latin typeface="Arial" pitchFamily="34" charset="0"/>
              </a:rPr>
              <a:t>c. 1163-1250. </a:t>
            </a:r>
          </a:p>
        </p:txBody>
      </p:sp>
    </p:spTree>
    <p:extLst>
      <p:ext uri="{BB962C8B-B14F-4D97-AF65-F5344CB8AC3E}">
        <p14:creationId xmlns:p14="http://schemas.microsoft.com/office/powerpoint/2010/main" val="162468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6096000" y="5562600"/>
            <a:ext cx="2063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atin typeface="Arial" pitchFamily="34" charset="0"/>
              </a:rPr>
              <a:t>Notre Dame, Paris</a:t>
            </a:r>
            <a:br>
              <a:rPr lang="en-US">
                <a:latin typeface="Arial" pitchFamily="34" charset="0"/>
              </a:rPr>
            </a:br>
            <a:r>
              <a:rPr lang="en-US">
                <a:latin typeface="Arial" pitchFamily="34" charset="0"/>
              </a:rPr>
              <a:t>c. 1163-1250. </a:t>
            </a:r>
          </a:p>
        </p:txBody>
      </p:sp>
      <p:pic>
        <p:nvPicPr>
          <p:cNvPr id="46084" name="Picture 4" descr="notre-dame-cathedral-interi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304800"/>
            <a:ext cx="3248025" cy="4876800"/>
          </a:xfrm>
          <a:prstGeom prst="rect">
            <a:avLst/>
          </a:prstGeom>
          <a:noFill/>
          <a:extLst>
            <a:ext uri="{909E8E84-426E-40DD-AFC4-6F175D3DCCD1}">
              <a14:hiddenFill xmlns:a14="http://schemas.microsoft.com/office/drawing/2010/main">
                <a:solidFill>
                  <a:srgbClr val="FFFFFF"/>
                </a:solidFill>
              </a14:hiddenFill>
            </a:ext>
          </a:extLst>
        </p:spPr>
      </p:pic>
      <p:pic>
        <p:nvPicPr>
          <p:cNvPr id="46088" name="Picture 8" descr="par1_169-m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4857750" cy="647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99562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travel-earth.com/france/paris-notre-dam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28600"/>
            <a:ext cx="6096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361154" y="5113865"/>
            <a:ext cx="2290755" cy="646331"/>
          </a:xfrm>
          <a:prstGeom prst="rect">
            <a:avLst/>
          </a:prstGeom>
          <a:noFill/>
        </p:spPr>
        <p:txBody>
          <a:bodyPr wrap="none" rtlCol="0">
            <a:spAutoFit/>
          </a:bodyPr>
          <a:lstStyle/>
          <a:p>
            <a:r>
              <a:rPr lang="en-US" dirty="0" smtClean="0"/>
              <a:t>Notre Dame Cathedral</a:t>
            </a:r>
          </a:p>
          <a:p>
            <a:r>
              <a:rPr lang="en-US" dirty="0" smtClean="0"/>
              <a:t> Paris, France</a:t>
            </a:r>
            <a:endParaRPr lang="en-US" dirty="0"/>
          </a:p>
        </p:txBody>
      </p:sp>
    </p:spTree>
    <p:extLst>
      <p:ext uri="{BB962C8B-B14F-4D97-AF65-F5344CB8AC3E}">
        <p14:creationId xmlns:p14="http://schemas.microsoft.com/office/powerpoint/2010/main" val="7124553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Rose window, Notre Dame Cathedral">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457200"/>
            <a:ext cx="4800600" cy="4800600"/>
          </a:xfrm>
          <a:prstGeom prst="rect">
            <a:avLst/>
          </a:prstGeom>
          <a:noFill/>
          <a:extLst>
            <a:ext uri="{909E8E84-426E-40DD-AFC4-6F175D3DCCD1}">
              <a14:hiddenFill xmlns:a14="http://schemas.microsoft.com/office/drawing/2010/main">
                <a:solidFill>
                  <a:srgbClr val="FFFFFF"/>
                </a:solidFill>
              </a14:hiddenFill>
            </a:ext>
          </a:extLst>
        </p:spPr>
      </p:pic>
      <p:sp>
        <p:nvSpPr>
          <p:cNvPr id="45059" name="Rectangle 3"/>
          <p:cNvSpPr>
            <a:spLocks noChangeArrowheads="1"/>
          </p:cNvSpPr>
          <p:nvPr/>
        </p:nvSpPr>
        <p:spPr bwMode="auto">
          <a:xfrm>
            <a:off x="2438400" y="5410200"/>
            <a:ext cx="4019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atin typeface="Arial" pitchFamily="34" charset="0"/>
              </a:rPr>
              <a:t>Rose window, Notre Dame Cathedral </a:t>
            </a:r>
          </a:p>
        </p:txBody>
      </p:sp>
    </p:spTree>
    <p:extLst>
      <p:ext uri="{BB962C8B-B14F-4D97-AF65-F5344CB8AC3E}">
        <p14:creationId xmlns:p14="http://schemas.microsoft.com/office/powerpoint/2010/main" val="13593017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lookingatbuildings.org.uk/typo3temp/pics/t_32a780d32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990600"/>
            <a:ext cx="5429250" cy="5124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32520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3" name="Picture 5" descr="RouenCathedr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304800"/>
            <a:ext cx="3009900" cy="4286250"/>
          </a:xfrm>
          <a:prstGeom prst="rect">
            <a:avLst/>
          </a:prstGeom>
          <a:noFill/>
          <a:extLst>
            <a:ext uri="{909E8E84-426E-40DD-AFC4-6F175D3DCCD1}">
              <a14:hiddenFill xmlns:a14="http://schemas.microsoft.com/office/drawing/2010/main">
                <a:solidFill>
                  <a:srgbClr val="FFFFFF"/>
                </a:solidFill>
              </a14:hiddenFill>
            </a:ext>
          </a:extLst>
        </p:spPr>
      </p:pic>
      <p:pic>
        <p:nvPicPr>
          <p:cNvPr id="53255" name="Picture 7" descr="rouen-cathedr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04800"/>
            <a:ext cx="4648200" cy="6210300"/>
          </a:xfrm>
          <a:prstGeom prst="rect">
            <a:avLst/>
          </a:prstGeom>
          <a:noFill/>
          <a:extLst>
            <a:ext uri="{909E8E84-426E-40DD-AFC4-6F175D3DCCD1}">
              <a14:hiddenFill xmlns:a14="http://schemas.microsoft.com/office/drawing/2010/main">
                <a:solidFill>
                  <a:srgbClr val="FFFFFF"/>
                </a:solidFill>
              </a14:hiddenFill>
            </a:ext>
          </a:extLst>
        </p:spPr>
      </p:pic>
      <p:sp>
        <p:nvSpPr>
          <p:cNvPr id="53256" name="Rectangle 8"/>
          <p:cNvSpPr>
            <a:spLocks noChangeArrowheads="1"/>
          </p:cNvSpPr>
          <p:nvPr/>
        </p:nvSpPr>
        <p:spPr bwMode="auto">
          <a:xfrm>
            <a:off x="5257800" y="4600575"/>
            <a:ext cx="3667125"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1600">
                <a:latin typeface="Arial" pitchFamily="34" charset="0"/>
              </a:rPr>
              <a:t>High Gothic period of cathedral building spans the twelfth and thirteenth centuries, and is especially concentrated in Paris and surrounding cities. The most famous Gothic cathedrals are those at Paris (from 1163), Reims (from 1165) and Chartres (from 1194). </a:t>
            </a:r>
          </a:p>
        </p:txBody>
      </p:sp>
    </p:spTree>
    <p:extLst>
      <p:ext uri="{BB962C8B-B14F-4D97-AF65-F5344CB8AC3E}">
        <p14:creationId xmlns:p14="http://schemas.microsoft.com/office/powerpoint/2010/main" val="3318166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381000" y="457200"/>
            <a:ext cx="8378825" cy="229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1600">
                <a:latin typeface="Arial" pitchFamily="34" charset="0"/>
              </a:rPr>
              <a:t>Originally consecrated in </a:t>
            </a:r>
            <a:r>
              <a:rPr lang="en-US" sz="1600" b="1">
                <a:latin typeface="Arial" pitchFamily="34" charset="0"/>
              </a:rPr>
              <a:t>1063</a:t>
            </a:r>
            <a:r>
              <a:rPr lang="en-US" sz="1600">
                <a:latin typeface="Arial" pitchFamily="34" charset="0"/>
              </a:rPr>
              <a:t>, Rouen Cathedral was replaced after a devastating fire in 1200; only the left-hand spire survived the flames. Construction on the imposing 250-ft steeple on the right, known as the </a:t>
            </a:r>
            <a:r>
              <a:rPr lang="en-US" sz="1600" b="1">
                <a:latin typeface="Arial" pitchFamily="34" charset="0"/>
              </a:rPr>
              <a:t>Tour de Beurre</a:t>
            </a:r>
            <a:r>
              <a:rPr lang="en-US" sz="1600">
                <a:latin typeface="Arial" pitchFamily="34" charset="0"/>
              </a:rPr>
              <a:t> (Butter Tower), was begun in the 15th century and completed in the 17th, when a group of wealthy citizens donated large sums of money for the privilege of continuing to eat butter during Lent.</a:t>
            </a:r>
            <a:endParaRPr lang="en-US" sz="1600">
              <a:solidFill>
                <a:srgbClr val="000000"/>
              </a:solidFill>
              <a:latin typeface="Arial" pitchFamily="34" charset="0"/>
              <a:cs typeface="Arial" pitchFamily="34" charset="0"/>
            </a:endParaRPr>
          </a:p>
          <a:p>
            <a:pPr eaLnBrk="0" hangingPunct="0"/>
            <a:r>
              <a:rPr lang="en-US" sz="1600">
                <a:solidFill>
                  <a:srgbClr val="000000"/>
                </a:solidFill>
                <a:latin typeface="Arial" pitchFamily="34" charset="0"/>
                <a:cs typeface="Arial" pitchFamily="34" charset="0"/>
              </a:rPr>
              <a:t>                     </a:t>
            </a:r>
          </a:p>
          <a:p>
            <a:pPr eaLnBrk="0" hangingPunct="0"/>
            <a:r>
              <a:rPr lang="en-US" sz="1600">
                <a:latin typeface="Arial" pitchFamily="34" charset="0"/>
              </a:rPr>
              <a:t>A masterpiece of lacy stonework, Rouen cathedral is topped by the aforementioned </a:t>
            </a:r>
            <a:r>
              <a:rPr lang="en-US" sz="1600" b="1">
                <a:solidFill>
                  <a:srgbClr val="000000"/>
                </a:solidFill>
                <a:latin typeface="Arial" pitchFamily="34" charset="0"/>
                <a:cs typeface="Arial" pitchFamily="34" charset="0"/>
              </a:rPr>
              <a:t>Tour de Beurre </a:t>
            </a:r>
            <a:r>
              <a:rPr lang="en-US" sz="1600">
                <a:solidFill>
                  <a:srgbClr val="000000"/>
                </a:solidFill>
                <a:latin typeface="Arial" pitchFamily="34" charset="0"/>
                <a:cs typeface="Arial" pitchFamily="34" charset="0"/>
              </a:rPr>
              <a:t>and the </a:t>
            </a:r>
            <a:r>
              <a:rPr lang="en-US" sz="1600" b="1">
                <a:solidFill>
                  <a:srgbClr val="000000"/>
                </a:solidFill>
                <a:latin typeface="Arial" pitchFamily="34" charset="0"/>
                <a:cs typeface="Arial" pitchFamily="34" charset="0"/>
              </a:rPr>
              <a:t>Tour Lanterne (Lantern Tower)</a:t>
            </a:r>
            <a:r>
              <a:rPr lang="en-US" sz="1600">
                <a:solidFill>
                  <a:srgbClr val="000000"/>
                </a:solidFill>
                <a:latin typeface="Arial" pitchFamily="34" charset="0"/>
                <a:cs typeface="Arial" pitchFamily="34" charset="0"/>
              </a:rPr>
              <a:t>, which contains a carillon of 56 bells, utilizes 740 tons of iron and bronze, and rises to almost 150m (500 ft.).</a:t>
            </a:r>
          </a:p>
        </p:txBody>
      </p:sp>
      <p:pic>
        <p:nvPicPr>
          <p:cNvPr id="57349" name="Picture 5" descr="mone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3048000"/>
            <a:ext cx="2254250" cy="3524250"/>
          </a:xfrm>
          <a:prstGeom prst="rect">
            <a:avLst/>
          </a:prstGeom>
          <a:noFill/>
          <a:extLst>
            <a:ext uri="{909E8E84-426E-40DD-AFC4-6F175D3DCCD1}">
              <a14:hiddenFill xmlns:a14="http://schemas.microsoft.com/office/drawing/2010/main">
                <a:solidFill>
                  <a:srgbClr val="FFFFFF"/>
                </a:solidFill>
              </a14:hiddenFill>
            </a:ext>
          </a:extLst>
        </p:spPr>
      </p:pic>
      <p:pic>
        <p:nvPicPr>
          <p:cNvPr id="57351" name="Picture 7" descr="normandy_01_0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895600"/>
            <a:ext cx="2420938"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06348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5" name="Picture 5" descr="goth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163" y="381000"/>
            <a:ext cx="3960812" cy="6248400"/>
          </a:xfrm>
          <a:prstGeom prst="rect">
            <a:avLst/>
          </a:prstGeom>
          <a:noFill/>
          <a:extLst>
            <a:ext uri="{909E8E84-426E-40DD-AFC4-6F175D3DCCD1}">
              <a14:hiddenFill xmlns:a14="http://schemas.microsoft.com/office/drawing/2010/main">
                <a:solidFill>
                  <a:srgbClr val="FFFFFF"/>
                </a:solidFill>
              </a14:hiddenFill>
            </a:ext>
          </a:extLst>
        </p:spPr>
      </p:pic>
      <p:sp>
        <p:nvSpPr>
          <p:cNvPr id="40966" name="Rectangle 6"/>
          <p:cNvSpPr>
            <a:spLocks noChangeArrowheads="1"/>
          </p:cNvSpPr>
          <p:nvPr/>
        </p:nvSpPr>
        <p:spPr bwMode="auto">
          <a:xfrm>
            <a:off x="5867400" y="2590800"/>
            <a:ext cx="22034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atin typeface="Arial" pitchFamily="34" charset="0"/>
              </a:rPr>
              <a:t>Ideal Gothic Church</a:t>
            </a:r>
            <a:br>
              <a:rPr lang="en-US">
                <a:latin typeface="Arial" pitchFamily="34" charset="0"/>
              </a:rPr>
            </a:br>
            <a:r>
              <a:rPr lang="en-US">
                <a:latin typeface="Arial" pitchFamily="34" charset="0"/>
              </a:rPr>
              <a:t>Viollet-le-Duc </a:t>
            </a:r>
          </a:p>
        </p:txBody>
      </p:sp>
    </p:spTree>
    <p:extLst>
      <p:ext uri="{BB962C8B-B14F-4D97-AF65-F5344CB8AC3E}">
        <p14:creationId xmlns:p14="http://schemas.microsoft.com/office/powerpoint/2010/main" val="35237341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media-3.web.britannica.com/eb-media/47/72247-035-A4497A8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6920" y="1600200"/>
            <a:ext cx="4640236" cy="294368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www.mtsd.k12.nj.us/cms/lib5/NJ01000127/Centricity/Domain/274/gothic_rib_vaul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999" y="4553545"/>
            <a:ext cx="2844275" cy="2012174"/>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www.pitt.edu/~medart/image/glossary/FAN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4342922"/>
            <a:ext cx="2552700" cy="2259287"/>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http://www.pitt.edu/~medart/image/glossary/GROI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8838" y="18245"/>
            <a:ext cx="2875162" cy="1810555"/>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http://www.pitt.edu/~medart/image/glossary/barrel.jpg"/>
          <p:cNvPicPr>
            <a:picLocks noChangeAspect="1" noChangeArrowheads="1"/>
          </p:cNvPicPr>
          <p:nvPr/>
        </p:nvPicPr>
        <p:blipFill rotWithShape="1">
          <a:blip r:embed="rId6">
            <a:extLst>
              <a:ext uri="{28A0092B-C50C-407E-A947-70E740481C1C}">
                <a14:useLocalDpi xmlns:a14="http://schemas.microsoft.com/office/drawing/2010/main" val="0"/>
              </a:ext>
            </a:extLst>
          </a:blip>
          <a:srcRect t="12819"/>
          <a:stretch/>
        </p:blipFill>
        <p:spPr bwMode="auto">
          <a:xfrm>
            <a:off x="257465" y="228601"/>
            <a:ext cx="1936460"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77222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79487"/>
            <a:ext cx="8686800" cy="5909310"/>
          </a:xfrm>
          <a:prstGeom prst="rect">
            <a:avLst/>
          </a:prstGeom>
          <a:noFill/>
        </p:spPr>
        <p:txBody>
          <a:bodyPr wrap="square" rtlCol="0">
            <a:spAutoFit/>
          </a:bodyPr>
          <a:lstStyle/>
          <a:p>
            <a:r>
              <a:rPr lang="en-US" sz="3600" u="sng" dirty="0" smtClean="0">
                <a:latin typeface="Old English Text MT" pitchFamily="66" charset="0"/>
              </a:rPr>
              <a:t>Vocabulary</a:t>
            </a:r>
          </a:p>
          <a:p>
            <a:r>
              <a:rPr lang="en-US" b="1" dirty="0" smtClean="0"/>
              <a:t>Medieval</a:t>
            </a:r>
            <a:r>
              <a:rPr lang="en-US" dirty="0" smtClean="0"/>
              <a:t> – of or pertaining to the Middle Ages</a:t>
            </a:r>
            <a:endParaRPr lang="en-US" dirty="0"/>
          </a:p>
          <a:p>
            <a:r>
              <a:rPr lang="en-US" b="1" dirty="0" smtClean="0"/>
              <a:t>Dark Ages </a:t>
            </a:r>
            <a:r>
              <a:rPr lang="en-US" dirty="0" smtClean="0"/>
              <a:t>- </a:t>
            </a:r>
            <a:r>
              <a:rPr lang="en-US" dirty="0"/>
              <a:t>The period in western Europe between the fall of the Roman Empire and the high Middle Ages, </a:t>
            </a:r>
            <a:r>
              <a:rPr lang="en-US" i="1" dirty="0"/>
              <a:t>c.</a:t>
            </a:r>
            <a:r>
              <a:rPr lang="en-US" dirty="0"/>
              <a:t>ad 500–1100, during which Germanic tribes swept through Europe and North Africa, often attacking and destroying towns and </a:t>
            </a:r>
            <a:r>
              <a:rPr lang="en-US" dirty="0" smtClean="0"/>
              <a:t>settlements</a:t>
            </a:r>
          </a:p>
          <a:p>
            <a:r>
              <a:rPr lang="en-US" b="1" dirty="0" smtClean="0"/>
              <a:t>Byzantine</a:t>
            </a:r>
            <a:r>
              <a:rPr lang="en-US" dirty="0" smtClean="0"/>
              <a:t> -</a:t>
            </a:r>
            <a:r>
              <a:rPr lang="en-US" dirty="0"/>
              <a:t>Of an ornate artistic and architectural style that developed in the Byzantine Empire and spread esp. to Italy and Russia. The art is generally rich and stylized (as in religious icons) and the architecture typified by many-domed, highly decorated </a:t>
            </a:r>
            <a:r>
              <a:rPr lang="en-US" dirty="0" smtClean="0"/>
              <a:t>churches</a:t>
            </a:r>
          </a:p>
          <a:p>
            <a:r>
              <a:rPr lang="en-US" b="1" dirty="0" smtClean="0"/>
              <a:t>Gothic</a:t>
            </a:r>
            <a:r>
              <a:rPr lang="en-US" dirty="0" smtClean="0"/>
              <a:t> - Of </a:t>
            </a:r>
            <a:r>
              <a:rPr lang="en-US" dirty="0"/>
              <a:t>or in the style of architecture prevalent in western Europe in the 12th–16th centuries, characterized by pointed arches, rib vaults, and flying buttresses, together with large windows and elaborate </a:t>
            </a:r>
            <a:r>
              <a:rPr lang="en-US" dirty="0" smtClean="0"/>
              <a:t>tracery</a:t>
            </a:r>
          </a:p>
          <a:p>
            <a:r>
              <a:rPr lang="en-US" b="1" dirty="0" smtClean="0"/>
              <a:t>Romanesque</a:t>
            </a:r>
            <a:r>
              <a:rPr lang="en-US" dirty="0" smtClean="0"/>
              <a:t> - </a:t>
            </a:r>
            <a:r>
              <a:rPr lang="en-US" dirty="0"/>
              <a:t>a style of architecture developed in Italy and western Europe between the Roman and the Gothic styles after 1000 AD; characterized by round arches and vaults and by the substitution of piers for columns and profuse ornament and </a:t>
            </a:r>
            <a:r>
              <a:rPr lang="en-US" dirty="0" smtClean="0"/>
              <a:t>arcades</a:t>
            </a:r>
          </a:p>
          <a:p>
            <a:r>
              <a:rPr lang="en-US" b="1" dirty="0" smtClean="0"/>
              <a:t>Vault</a:t>
            </a:r>
            <a:r>
              <a:rPr lang="en-US" dirty="0" smtClean="0"/>
              <a:t> - </a:t>
            </a:r>
            <a:r>
              <a:rPr lang="en-US" dirty="0"/>
              <a:t>A roof in the form of an arch or a series of arches, typical of churches and other large, formal </a:t>
            </a:r>
            <a:r>
              <a:rPr lang="en-US" dirty="0" smtClean="0"/>
              <a:t>buildings</a:t>
            </a:r>
          </a:p>
          <a:p>
            <a:r>
              <a:rPr lang="en-US" b="1" dirty="0" smtClean="0"/>
              <a:t>Tesserae</a:t>
            </a:r>
            <a:r>
              <a:rPr lang="en-US" dirty="0" smtClean="0"/>
              <a:t> - </a:t>
            </a:r>
            <a:r>
              <a:rPr lang="en-US" dirty="0"/>
              <a:t>A small block of stone, tile, glass, or other material used in the construction of a mosaic</a:t>
            </a:r>
            <a:r>
              <a:rPr lang="en-US" dirty="0" smtClean="0"/>
              <a:t>.</a:t>
            </a:r>
          </a:p>
          <a:p>
            <a:r>
              <a:rPr lang="en-US" b="1" dirty="0" smtClean="0"/>
              <a:t>Buttress - </a:t>
            </a:r>
            <a:r>
              <a:rPr lang="en-US" dirty="0"/>
              <a:t>A projecting support of stone or brick built against a wall.</a:t>
            </a:r>
            <a:endParaRPr lang="en-US" b="1" dirty="0" smtClean="0"/>
          </a:p>
          <a:p>
            <a:endParaRPr lang="en-US" dirty="0"/>
          </a:p>
        </p:txBody>
      </p:sp>
    </p:spTree>
    <p:extLst>
      <p:ext uri="{BB962C8B-B14F-4D97-AF65-F5344CB8AC3E}">
        <p14:creationId xmlns:p14="http://schemas.microsoft.com/office/powerpoint/2010/main" val="150290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842" name="Group 2"/>
          <p:cNvGraphicFramePr>
            <a:graphicFrameLocks noGrp="1"/>
          </p:cNvGraphicFramePr>
          <p:nvPr/>
        </p:nvGraphicFramePr>
        <p:xfrm>
          <a:off x="4419600" y="533400"/>
          <a:ext cx="4260850" cy="4480560"/>
        </p:xfrm>
        <a:graphic>
          <a:graphicData uri="http://schemas.openxmlformats.org/drawingml/2006/table">
            <a:tbl>
              <a:tblPr/>
              <a:tblGrid>
                <a:gridCol w="1703388"/>
                <a:gridCol w="2557462"/>
              </a:tblGrid>
              <a:tr h="31099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  </a:t>
                      </a:r>
                      <a:r>
                        <a:rPr kumimoji="0" lang="en-US" sz="18000" b="0" i="0" u="none" strike="noStrike" cap="none" normalizeH="0" baseline="0" smtClean="0">
                          <a:ln>
                            <a:noFill/>
                          </a:ln>
                          <a:solidFill>
                            <a:schemeClr val="tx1"/>
                          </a:solidFill>
                          <a:effectLst/>
                          <a:latin typeface="Times New Roman" pitchFamily="18" charset="0"/>
                        </a:rPr>
                        <a:t> </a:t>
                      </a:r>
                      <a:r>
                        <a:rPr kumimoji="0" lang="en-US" sz="1800" b="0" i="0" u="none" strike="noStrike" cap="none" normalizeH="0" baseline="0" smtClean="0">
                          <a:ln>
                            <a:noFill/>
                          </a:ln>
                          <a:solidFill>
                            <a:schemeClr val="tx1"/>
                          </a:solidFill>
                          <a:effectLst/>
                          <a:latin typeface="Times New Roman" pitchFamily="18" charset="0"/>
                        </a:rPr>
                        <a:t>                                                                                          </a:t>
                      </a:r>
                    </a:p>
                  </a:txBody>
                  <a:tcPr anchor="ctr" horzOverflow="overflow">
                    <a:lnL cap="flat">
                      <a:noFill/>
                    </a:lnL>
                    <a:lnR>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Bodoni MT" pitchFamily="18" charset="0"/>
                        </a:rPr>
                        <a:t>The mosaic to the left, the "Miracle of the Loaves and the Fishes," from the Church of Sant'Apollinare Nuovo. c.504.   Compare the stylistic change from Galla Placidia -- Jesus wears the Imperial purple robe; the dimension is more shallow; the gold background appears as a 'screen'; and there are fewer references to</a:t>
                      </a:r>
                      <a:r>
                        <a:rPr kumimoji="0" lang="en-US" sz="1800" b="0" i="0" u="none" strike="noStrike" cap="none" normalizeH="0" baseline="0" smtClean="0">
                          <a:ln>
                            <a:noFill/>
                          </a:ln>
                          <a:solidFill>
                            <a:srgbClr val="330000"/>
                          </a:solidFill>
                          <a:effectLst/>
                          <a:latin typeface=" sans-serif"/>
                        </a:rPr>
                        <a:t> </a:t>
                      </a:r>
                      <a:r>
                        <a:rPr kumimoji="0" lang="en-US" sz="1800" b="0" i="0" u="none" strike="noStrike" cap="none" normalizeH="0" baseline="0" smtClean="0">
                          <a:ln>
                            <a:noFill/>
                          </a:ln>
                          <a:solidFill>
                            <a:schemeClr val="tx1"/>
                          </a:solidFill>
                          <a:effectLst/>
                          <a:latin typeface="Bodoni MT" pitchFamily="18" charset="0"/>
                        </a:rPr>
                        <a:t>the physical world.</a:t>
                      </a:r>
                    </a:p>
                  </a:txBody>
                  <a:tcPr anchor="ctr" horzOverflow="overflow">
                    <a:lnL>
                      <a:noFill/>
                    </a:lnL>
                    <a:lnR cap="flat">
                      <a:noFill/>
                    </a:lnR>
                    <a:lnT cap="flat">
                      <a:noFill/>
                    </a:lnT>
                    <a:lnB cap="flat">
                      <a:noFill/>
                    </a:lnB>
                    <a:lnTlToBr>
                      <a:noFill/>
                    </a:lnTlToBr>
                    <a:lnBlToTr>
                      <a:noFill/>
                    </a:lnBlToTr>
                    <a:noFill/>
                  </a:tcPr>
                </a:tc>
              </a:tr>
            </a:tbl>
          </a:graphicData>
        </a:graphic>
      </p:graphicFrame>
      <p:pic>
        <p:nvPicPr>
          <p:cNvPr id="35849" name="Picture 9" descr="Early Christian mosaic &quot;Miracle of the Loaves and Fishes&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838200"/>
            <a:ext cx="4495800"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65721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3284" y="152400"/>
            <a:ext cx="5205271" cy="769441"/>
          </a:xfrm>
          <a:prstGeom prst="rect">
            <a:avLst/>
          </a:prstGeom>
        </p:spPr>
        <p:txBody>
          <a:bodyPr wrap="none">
            <a:spAutoFit/>
          </a:bodyPr>
          <a:lstStyle/>
          <a:p>
            <a:r>
              <a:rPr lang="en-US" sz="4400" dirty="0" smtClean="0">
                <a:latin typeface="Old English Text MT" pitchFamily="66" charset="0"/>
              </a:rPr>
              <a:t>The Spread of Islam </a:t>
            </a:r>
            <a:endParaRPr lang="en-US" sz="4400" dirty="0">
              <a:latin typeface="Old English Text MT" pitchFamily="66" charset="0"/>
            </a:endParaRPr>
          </a:p>
        </p:txBody>
      </p:sp>
      <p:pic>
        <p:nvPicPr>
          <p:cNvPr id="17410" name="Picture 2" descr="http://whatafy.com/storage/2012/08/2012/08/19/the-great-mosque-of-cordoba-the-treasure-of-the-moors/In-the-mosq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1900" y="844989"/>
            <a:ext cx="4022511" cy="4022513"/>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http://www.mezquitadecordoba.org/img/interior_mezquit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284" y="2819400"/>
            <a:ext cx="4762500" cy="36290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576455" y="4800600"/>
            <a:ext cx="2653145" cy="646331"/>
          </a:xfrm>
          <a:prstGeom prst="rect">
            <a:avLst/>
          </a:prstGeom>
          <a:noFill/>
        </p:spPr>
        <p:txBody>
          <a:bodyPr wrap="square" rtlCol="0">
            <a:spAutoFit/>
          </a:bodyPr>
          <a:lstStyle/>
          <a:p>
            <a:r>
              <a:rPr lang="en-US" dirty="0" smtClean="0"/>
              <a:t>Mosque of Cordoba</a:t>
            </a:r>
          </a:p>
          <a:p>
            <a:r>
              <a:rPr lang="en-US" dirty="0" smtClean="0"/>
              <a:t>Spain</a:t>
            </a:r>
            <a:endParaRPr lang="en-US" dirty="0"/>
          </a:p>
        </p:txBody>
      </p:sp>
    </p:spTree>
    <p:extLst>
      <p:ext uri="{BB962C8B-B14F-4D97-AF65-F5344CB8AC3E}">
        <p14:creationId xmlns:p14="http://schemas.microsoft.com/office/powerpoint/2010/main" val="1881059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4.bp.blogspot.com/-133V2J5eFns/T1wWVK57RbI/AAAAAAAAAEI/BC-_mp-tyGQ/s1600/10262011_MetMuseumIslamicArt3_5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4799"/>
            <a:ext cx="4191000" cy="610932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334000" y="1676400"/>
            <a:ext cx="3657600" cy="2031325"/>
          </a:xfrm>
          <a:prstGeom prst="rect">
            <a:avLst/>
          </a:prstGeom>
        </p:spPr>
        <p:txBody>
          <a:bodyPr wrap="square">
            <a:spAutoFit/>
          </a:bodyPr>
          <a:lstStyle/>
          <a:p>
            <a:r>
              <a:rPr lang="en-US" b="1" dirty="0" err="1"/>
              <a:t>Mihrab</a:t>
            </a:r>
            <a:r>
              <a:rPr lang="en-US" b="1" dirty="0"/>
              <a:t> (prayer niche)</a:t>
            </a:r>
            <a:r>
              <a:rPr lang="en-US" dirty="0"/>
              <a:t>, </a:t>
            </a:r>
            <a:r>
              <a:rPr lang="en-US" dirty="0" err="1"/>
              <a:t>Ilkhanid</a:t>
            </a:r>
            <a:r>
              <a:rPr lang="en-US" dirty="0"/>
              <a:t> period (1206–1353), </a:t>
            </a:r>
            <a:r>
              <a:rPr lang="en-US" dirty="0" err="1"/>
              <a:t>a.h.</a:t>
            </a:r>
            <a:r>
              <a:rPr lang="en-US" dirty="0"/>
              <a:t> 755 / </a:t>
            </a:r>
            <a:r>
              <a:rPr lang="en-US" dirty="0" err="1"/>
              <a:t>a.d.</a:t>
            </a:r>
            <a:r>
              <a:rPr lang="en-US" dirty="0"/>
              <a:t> 1354–55</a:t>
            </a:r>
            <a:br>
              <a:rPr lang="en-US" dirty="0"/>
            </a:br>
            <a:r>
              <a:rPr lang="en-US" dirty="0"/>
              <a:t>Iran, Isfahan</a:t>
            </a:r>
            <a:br>
              <a:rPr lang="en-US" dirty="0"/>
            </a:br>
            <a:r>
              <a:rPr lang="en-US" dirty="0"/>
              <a:t>Mosaic of polychrome-glazed cut tiles on </a:t>
            </a:r>
            <a:r>
              <a:rPr lang="en-US" dirty="0" err="1"/>
              <a:t>stonepaste</a:t>
            </a:r>
            <a:r>
              <a:rPr lang="en-US" dirty="0"/>
              <a:t> body; set into mortar </a:t>
            </a:r>
          </a:p>
        </p:txBody>
      </p:sp>
    </p:spTree>
    <p:extLst>
      <p:ext uri="{BB962C8B-B14F-4D97-AF65-F5344CB8AC3E}">
        <p14:creationId xmlns:p14="http://schemas.microsoft.com/office/powerpoint/2010/main" val="1418280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5638800"/>
            <a:ext cx="4572000" cy="923330"/>
          </a:xfrm>
          <a:prstGeom prst="rect">
            <a:avLst/>
          </a:prstGeom>
        </p:spPr>
        <p:txBody>
          <a:bodyPr>
            <a:spAutoFit/>
          </a:bodyPr>
          <a:lstStyle/>
          <a:p>
            <a:r>
              <a:rPr lang="en-US" dirty="0"/>
              <a:t>The Ottoman </a:t>
            </a:r>
            <a:r>
              <a:rPr lang="en-US" i="1" dirty="0" err="1"/>
              <a:t>tughra</a:t>
            </a:r>
            <a:r>
              <a:rPr lang="en-US" dirty="0"/>
              <a:t> is a calligraphic emblem of the sultan's authority that was included in all official documents</a:t>
            </a:r>
          </a:p>
        </p:txBody>
      </p:sp>
      <p:sp>
        <p:nvSpPr>
          <p:cNvPr id="3" name="Rectangle 2"/>
          <p:cNvSpPr/>
          <p:nvPr/>
        </p:nvSpPr>
        <p:spPr>
          <a:xfrm>
            <a:off x="6629400" y="1066800"/>
            <a:ext cx="2362200" cy="3416320"/>
          </a:xfrm>
          <a:prstGeom prst="rect">
            <a:avLst/>
          </a:prstGeom>
        </p:spPr>
        <p:txBody>
          <a:bodyPr wrap="square">
            <a:spAutoFit/>
          </a:bodyPr>
          <a:lstStyle/>
          <a:p>
            <a:r>
              <a:rPr lang="en-US" b="1" i="1" dirty="0" err="1"/>
              <a:t>Tughra</a:t>
            </a:r>
            <a:r>
              <a:rPr lang="en-US" b="1" dirty="0"/>
              <a:t> (Imperial Cipher) of Sultan </a:t>
            </a:r>
            <a:r>
              <a:rPr lang="en-US" b="1" dirty="0" err="1"/>
              <a:t>Süleyman</a:t>
            </a:r>
            <a:r>
              <a:rPr lang="en-US" b="1" dirty="0"/>
              <a:t> the Magnificent (r. 1520–1566)</a:t>
            </a:r>
            <a:r>
              <a:rPr lang="en-US" dirty="0"/>
              <a:t>, ca. 1555; Ottoman</a:t>
            </a:r>
            <a:br>
              <a:rPr lang="en-US" dirty="0"/>
            </a:br>
            <a:r>
              <a:rPr lang="en-US" dirty="0"/>
              <a:t>Turkey (Istanbul)</a:t>
            </a:r>
            <a:br>
              <a:rPr lang="en-US" dirty="0"/>
            </a:br>
            <a:r>
              <a:rPr lang="en-US" dirty="0"/>
              <a:t>Ink, opaque watercolors, and gold on paper 20 1/2 x 25 3/8 in. (52.1 x 64.5 cm)</a:t>
            </a:r>
            <a:br>
              <a:rPr lang="en-US" dirty="0"/>
            </a:br>
            <a:endParaRPr lang="en-US" dirty="0"/>
          </a:p>
        </p:txBody>
      </p:sp>
      <p:pic>
        <p:nvPicPr>
          <p:cNvPr id="19458" name="Picture 2" descr="http://www.metmuseum.org/toah/images/h2/h2_38.14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3964"/>
            <a:ext cx="6500830" cy="5216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6798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0" y="1210692"/>
            <a:ext cx="4572000" cy="923330"/>
          </a:xfrm>
          <a:prstGeom prst="rect">
            <a:avLst/>
          </a:prstGeom>
        </p:spPr>
        <p:txBody>
          <a:bodyPr>
            <a:spAutoFit/>
          </a:bodyPr>
          <a:lstStyle/>
          <a:p>
            <a:pPr algn="ctr"/>
            <a:r>
              <a:rPr lang="en-US" i="1" dirty="0" smtClean="0">
                <a:latin typeface="Bodoni MT" pitchFamily="18" charset="0"/>
              </a:rPr>
              <a:t>Rome in the East: </a:t>
            </a:r>
            <a:r>
              <a:rPr lang="en-US" dirty="0" smtClean="0">
                <a:latin typeface="Bodoni MT" pitchFamily="18" charset="0"/>
              </a:rPr>
              <a:t> </a:t>
            </a:r>
            <a:br>
              <a:rPr lang="en-US" dirty="0" smtClean="0">
                <a:latin typeface="Bodoni MT" pitchFamily="18" charset="0"/>
              </a:rPr>
            </a:br>
            <a:r>
              <a:rPr lang="en-US" i="1" dirty="0" smtClean="0">
                <a:latin typeface="Bodoni MT" pitchFamily="18" charset="0"/>
              </a:rPr>
              <a:t>The Art of Byzantium</a:t>
            </a:r>
            <a:r>
              <a:rPr lang="en-US" dirty="0" smtClean="0">
                <a:latin typeface="Bodoni MT" pitchFamily="18" charset="0"/>
              </a:rPr>
              <a:t> </a:t>
            </a:r>
            <a:br>
              <a:rPr lang="en-US" dirty="0" smtClean="0">
                <a:latin typeface="Bodoni MT" pitchFamily="18" charset="0"/>
              </a:rPr>
            </a:br>
            <a:r>
              <a:rPr lang="en-US" dirty="0" smtClean="0">
                <a:latin typeface="Bodoni MT" pitchFamily="18" charset="0"/>
              </a:rPr>
              <a:t>Royal, Luxurious, Heavenly, and Spiritual</a:t>
            </a:r>
            <a:r>
              <a:rPr lang="en-US" sz="1100" dirty="0" smtClean="0">
                <a:latin typeface="Bodoni MT" pitchFamily="18" charset="0"/>
              </a:rPr>
              <a:t> </a:t>
            </a:r>
            <a:endParaRPr lang="en-US" sz="1100" dirty="0">
              <a:latin typeface="Bodoni MT" pitchFamily="18" charset="0"/>
            </a:endParaRPr>
          </a:p>
        </p:txBody>
      </p:sp>
      <p:sp>
        <p:nvSpPr>
          <p:cNvPr id="5" name="Rectangle 4"/>
          <p:cNvSpPr/>
          <p:nvPr/>
        </p:nvSpPr>
        <p:spPr>
          <a:xfrm>
            <a:off x="228600" y="2438400"/>
            <a:ext cx="8763000" cy="3970318"/>
          </a:xfrm>
          <a:prstGeom prst="rect">
            <a:avLst/>
          </a:prstGeom>
        </p:spPr>
        <p:txBody>
          <a:bodyPr wrap="square">
            <a:spAutoFit/>
          </a:bodyPr>
          <a:lstStyle/>
          <a:p>
            <a:pPr algn="ctr"/>
            <a:r>
              <a:rPr lang="en-US" dirty="0">
                <a:latin typeface="Bodoni MT" pitchFamily="18" charset="0"/>
              </a:rPr>
              <a:t>The </a:t>
            </a:r>
            <a:r>
              <a:rPr lang="en-US" dirty="0">
                <a:latin typeface="Bodoni MT" pitchFamily="18" charset="0"/>
                <a:hlinkClick r:id="rId2"/>
              </a:rPr>
              <a:t>art</a:t>
            </a:r>
            <a:r>
              <a:rPr lang="en-US" dirty="0">
                <a:latin typeface="Bodoni MT" pitchFamily="18" charset="0"/>
              </a:rPr>
              <a:t> of the Eastern Roman Empire, the Christian empire whose capital was Constantinople (now known as Istanbul), which endured from c. 330 CE following the Roman Empire in the east, until it was conquered by the Turks c.1450.</a:t>
            </a:r>
          </a:p>
          <a:p>
            <a:pPr algn="ctr"/>
            <a:r>
              <a:rPr lang="en-US" dirty="0">
                <a:latin typeface="Bodoni MT" pitchFamily="18" charset="0"/>
              </a:rPr>
              <a:t>The term, however, refers more to a </a:t>
            </a:r>
            <a:r>
              <a:rPr lang="en-US" dirty="0">
                <a:latin typeface="Bodoni MT" pitchFamily="18" charset="0"/>
                <a:hlinkClick r:id="rId3"/>
              </a:rPr>
              <a:t>style</a:t>
            </a:r>
            <a:r>
              <a:rPr lang="en-US" dirty="0">
                <a:latin typeface="Bodoni MT" pitchFamily="18" charset="0"/>
              </a:rPr>
              <a:t> associated with Byzantium than to its area. Byzantine </a:t>
            </a:r>
            <a:r>
              <a:rPr lang="en-US" dirty="0">
                <a:latin typeface="Bodoni MT" pitchFamily="18" charset="0"/>
                <a:hlinkClick r:id="rId4"/>
              </a:rPr>
              <a:t>paintings</a:t>
            </a:r>
            <a:r>
              <a:rPr lang="en-US" dirty="0">
                <a:latin typeface="Bodoni MT" pitchFamily="18" charset="0"/>
              </a:rPr>
              <a:t> and </a:t>
            </a:r>
            <a:r>
              <a:rPr lang="en-US" dirty="0">
                <a:latin typeface="Bodoni MT" pitchFamily="18" charset="0"/>
                <a:hlinkClick r:id="rId5"/>
              </a:rPr>
              <a:t>mosaics</a:t>
            </a:r>
            <a:r>
              <a:rPr lang="en-US" dirty="0">
                <a:latin typeface="Bodoni MT" pitchFamily="18" charset="0"/>
              </a:rPr>
              <a:t> are characterized by a rich use of </a:t>
            </a:r>
            <a:r>
              <a:rPr lang="en-US" dirty="0">
                <a:latin typeface="Bodoni MT" pitchFamily="18" charset="0"/>
                <a:hlinkClick r:id="rId6"/>
              </a:rPr>
              <a:t>color</a:t>
            </a:r>
            <a:r>
              <a:rPr lang="en-US" dirty="0">
                <a:latin typeface="Bodoni MT" pitchFamily="18" charset="0"/>
              </a:rPr>
              <a:t> and </a:t>
            </a:r>
            <a:r>
              <a:rPr lang="en-US" dirty="0">
                <a:latin typeface="Bodoni MT" pitchFamily="18" charset="0"/>
                <a:hlinkClick r:id="rId7"/>
              </a:rPr>
              <a:t>figures</a:t>
            </a:r>
            <a:r>
              <a:rPr lang="en-US" dirty="0">
                <a:latin typeface="Bodoni MT" pitchFamily="18" charset="0"/>
              </a:rPr>
              <a:t> which seem </a:t>
            </a:r>
            <a:r>
              <a:rPr lang="en-US" dirty="0">
                <a:latin typeface="Bodoni MT" pitchFamily="18" charset="0"/>
                <a:hlinkClick r:id="rId8"/>
              </a:rPr>
              <a:t>flat</a:t>
            </a:r>
            <a:r>
              <a:rPr lang="en-US" dirty="0">
                <a:latin typeface="Bodoni MT" pitchFamily="18" charset="0"/>
              </a:rPr>
              <a:t> and stiff. The figures also tend to appear to be floating, and to have large eyes. </a:t>
            </a:r>
            <a:r>
              <a:rPr lang="en-US" dirty="0">
                <a:latin typeface="Bodoni MT" pitchFamily="18" charset="0"/>
                <a:hlinkClick r:id="rId9"/>
              </a:rPr>
              <a:t>Backgrounds</a:t>
            </a:r>
            <a:r>
              <a:rPr lang="en-US" dirty="0">
                <a:latin typeface="Bodoni MT" pitchFamily="18" charset="0"/>
              </a:rPr>
              <a:t> tend to be solidly </a:t>
            </a:r>
            <a:r>
              <a:rPr lang="en-US" dirty="0">
                <a:latin typeface="Bodoni MT" pitchFamily="18" charset="0"/>
                <a:hlinkClick r:id="rId10"/>
              </a:rPr>
              <a:t>golden</a:t>
            </a:r>
            <a:r>
              <a:rPr lang="en-US" dirty="0">
                <a:latin typeface="Bodoni MT" pitchFamily="18" charset="0"/>
              </a:rPr>
              <a:t> or </a:t>
            </a:r>
            <a:r>
              <a:rPr lang="en-US" dirty="0">
                <a:latin typeface="Bodoni MT" pitchFamily="18" charset="0"/>
                <a:hlinkClick r:id="rId11"/>
              </a:rPr>
              <a:t>toned</a:t>
            </a:r>
            <a:r>
              <a:rPr lang="en-US" dirty="0">
                <a:latin typeface="Bodoni MT" pitchFamily="18" charset="0"/>
              </a:rPr>
              <a:t>. Intended as religious lessons, they were presented clearly and simply in order to be easily learned. Early Byzantine art is often called "Early Christian art."</a:t>
            </a:r>
          </a:p>
          <a:p>
            <a:pPr algn="ctr"/>
            <a:r>
              <a:rPr lang="en-US" dirty="0">
                <a:latin typeface="Bodoni MT" pitchFamily="18" charset="0"/>
              </a:rPr>
              <a:t>Byzantine </a:t>
            </a:r>
            <a:r>
              <a:rPr lang="en-US" dirty="0">
                <a:latin typeface="Bodoni MT" pitchFamily="18" charset="0"/>
                <a:hlinkClick r:id="rId12"/>
              </a:rPr>
              <a:t>architects</a:t>
            </a:r>
            <a:r>
              <a:rPr lang="en-US" dirty="0">
                <a:latin typeface="Bodoni MT" pitchFamily="18" charset="0"/>
              </a:rPr>
              <a:t> favored the central </a:t>
            </a:r>
            <a:r>
              <a:rPr lang="en-US" dirty="0">
                <a:latin typeface="Bodoni MT" pitchFamily="18" charset="0"/>
                <a:hlinkClick r:id="rId13"/>
              </a:rPr>
              <a:t>plan</a:t>
            </a:r>
            <a:r>
              <a:rPr lang="en-US" dirty="0">
                <a:latin typeface="Bodoni MT" pitchFamily="18" charset="0"/>
              </a:rPr>
              <a:t> covered by a huge </a:t>
            </a:r>
            <a:r>
              <a:rPr lang="en-US" dirty="0">
                <a:latin typeface="Bodoni MT" pitchFamily="18" charset="0"/>
                <a:hlinkClick r:id="rId14"/>
              </a:rPr>
              <a:t>dome</a:t>
            </a:r>
            <a:r>
              <a:rPr lang="en-US" dirty="0">
                <a:latin typeface="Bodoni MT" pitchFamily="18" charset="0"/>
              </a:rPr>
              <a:t>.</a:t>
            </a:r>
          </a:p>
          <a:p>
            <a:pPr algn="ctr"/>
            <a:r>
              <a:rPr lang="en-US" dirty="0">
                <a:latin typeface="Bodoni MT" pitchFamily="18" charset="0"/>
              </a:rPr>
              <a:t>Making generalizations about the </a:t>
            </a:r>
            <a:r>
              <a:rPr lang="en-US" dirty="0">
                <a:latin typeface="Bodoni MT" pitchFamily="18" charset="0"/>
                <a:hlinkClick r:id="rId15"/>
              </a:rPr>
              <a:t>visual culture</a:t>
            </a:r>
            <a:r>
              <a:rPr lang="en-US" dirty="0">
                <a:latin typeface="Bodoni MT" pitchFamily="18" charset="0"/>
              </a:rPr>
              <a:t> of any group of people is a crude endeavor, especially with a culture as diverse as Byzantium's. </a:t>
            </a:r>
          </a:p>
          <a:p>
            <a:pPr algn="ctr"/>
            <a:endParaRPr lang="en-US" dirty="0">
              <a:latin typeface="Bodoni MT" pitchFamily="18" charset="0"/>
            </a:endParaRPr>
          </a:p>
          <a:p>
            <a:pPr algn="ctr"/>
            <a:r>
              <a:rPr lang="en-US" dirty="0">
                <a:latin typeface="Bodoni MT" pitchFamily="18" charset="0"/>
              </a:rPr>
              <a:t>http://www.artlex.com/</a:t>
            </a:r>
          </a:p>
        </p:txBody>
      </p:sp>
      <p:sp>
        <p:nvSpPr>
          <p:cNvPr id="7" name="TextBox 6"/>
          <p:cNvSpPr txBox="1"/>
          <p:nvPr/>
        </p:nvSpPr>
        <p:spPr>
          <a:xfrm>
            <a:off x="2781300" y="304800"/>
            <a:ext cx="3581400" cy="769441"/>
          </a:xfrm>
          <a:prstGeom prst="rect">
            <a:avLst/>
          </a:prstGeom>
          <a:noFill/>
        </p:spPr>
        <p:txBody>
          <a:bodyPr wrap="square" rtlCol="0">
            <a:spAutoFit/>
          </a:bodyPr>
          <a:lstStyle/>
          <a:p>
            <a:r>
              <a:rPr lang="en-US" sz="4400" dirty="0" smtClean="0">
                <a:latin typeface="Old English Text MT" pitchFamily="66" charset="0"/>
              </a:rPr>
              <a:t>Byzantine Art</a:t>
            </a:r>
            <a:endParaRPr lang="en-US" sz="4400" dirty="0">
              <a:latin typeface="Old English Text MT" pitchFamily="66" charset="0"/>
            </a:endParaRPr>
          </a:p>
        </p:txBody>
      </p:sp>
    </p:spTree>
    <p:extLst>
      <p:ext uri="{BB962C8B-B14F-4D97-AF65-F5344CB8AC3E}">
        <p14:creationId xmlns:p14="http://schemas.microsoft.com/office/powerpoint/2010/main" val="12274349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1204</TotalTime>
  <Words>2221</Words>
  <Application>Microsoft Office PowerPoint</Application>
  <PresentationFormat>On-screen Show (4:3)</PresentationFormat>
  <Paragraphs>143</Paragraphs>
  <Slides>49</Slides>
  <Notes>1</Notes>
  <HiddenSlides>0</HiddenSlides>
  <MMClips>0</MMClips>
  <ScaleCrop>false</ScaleCrop>
  <HeadingPairs>
    <vt:vector size="4" baseType="variant">
      <vt:variant>
        <vt:lpstr>Theme</vt:lpstr>
      </vt:variant>
      <vt:variant>
        <vt:i4>3</vt:i4>
      </vt:variant>
      <vt:variant>
        <vt:lpstr>Slide Titles</vt:lpstr>
      </vt:variant>
      <vt:variant>
        <vt:i4>49</vt:i4>
      </vt:variant>
    </vt:vector>
  </HeadingPairs>
  <TitlesOfParts>
    <vt:vector size="52" baseType="lpstr">
      <vt:lpstr>Office Theme</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HPRHS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HPRHS</dc:creator>
  <cp:lastModifiedBy>kperry</cp:lastModifiedBy>
  <cp:revision>26</cp:revision>
  <cp:lastPrinted>2012-12-04T14:19:41Z</cp:lastPrinted>
  <dcterms:created xsi:type="dcterms:W3CDTF">2012-12-03T15:56:48Z</dcterms:created>
  <dcterms:modified xsi:type="dcterms:W3CDTF">2012-12-07T19:56:48Z</dcterms:modified>
</cp:coreProperties>
</file>